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8" r:id="rId4"/>
    <p:sldId id="273" r:id="rId5"/>
    <p:sldId id="275" r:id="rId6"/>
    <p:sldId id="276" r:id="rId7"/>
    <p:sldId id="277" r:id="rId8"/>
    <p:sldId id="284" r:id="rId9"/>
    <p:sldId id="285" r:id="rId10"/>
    <p:sldId id="259" r:id="rId11"/>
    <p:sldId id="279" r:id="rId12"/>
    <p:sldId id="280" r:id="rId13"/>
    <p:sldId id="281" r:id="rId14"/>
    <p:sldId id="260" r:id="rId15"/>
    <p:sldId id="261" r:id="rId16"/>
    <p:sldId id="272" r:id="rId17"/>
    <p:sldId id="269" r:id="rId18"/>
    <p:sldId id="283" r:id="rId19"/>
    <p:sldId id="282" r:id="rId20"/>
    <p:sldId id="271" r:id="rId2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06" autoAdjust="0"/>
    <p:restoredTop sz="94660"/>
  </p:normalViewPr>
  <p:slideViewPr>
    <p:cSldViewPr snapToGrid="0">
      <p:cViewPr>
        <p:scale>
          <a:sx n="50" d="100"/>
          <a:sy n="50" d="100"/>
        </p:scale>
        <p:origin x="29" y="4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0EEEFA-CD6A-B829-04DD-73B9BDF55083}"/>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C00C6611-A291-5CC0-C4C0-18E60B0EAB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686D5869-866A-9A7C-B89C-D96FB4579BD2}"/>
              </a:ext>
            </a:extLst>
          </p:cNvPr>
          <p:cNvSpPr>
            <a:spLocks noGrp="1"/>
          </p:cNvSpPr>
          <p:nvPr>
            <p:ph type="dt" sz="half" idx="10"/>
          </p:nvPr>
        </p:nvSpPr>
        <p:spPr/>
        <p:txBody>
          <a:bodyPr/>
          <a:lstStyle/>
          <a:p>
            <a:fld id="{E7821781-3911-45DF-A7CD-95D7F41C4D22}" type="datetimeFigureOut">
              <a:rPr lang="vi-VN" smtClean="0"/>
              <a:t>09/09/2023</a:t>
            </a:fld>
            <a:endParaRPr lang="vi-VN"/>
          </a:p>
        </p:txBody>
      </p:sp>
      <p:sp>
        <p:nvSpPr>
          <p:cNvPr id="5" name="Chỗ dành sẵn cho Chân trang 4">
            <a:extLst>
              <a:ext uri="{FF2B5EF4-FFF2-40B4-BE49-F238E27FC236}">
                <a16:creationId xmlns:a16="http://schemas.microsoft.com/office/drawing/2014/main" id="{EC4A820D-26B9-E91A-6692-C12109976D2F}"/>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52275B0D-F685-2CCA-18B3-C1078022290A}"/>
              </a:ext>
            </a:extLst>
          </p:cNvPr>
          <p:cNvSpPr>
            <a:spLocks noGrp="1"/>
          </p:cNvSpPr>
          <p:nvPr>
            <p:ph type="sldNum" sz="quarter" idx="12"/>
          </p:nvPr>
        </p:nvSpPr>
        <p:spPr/>
        <p:txBody>
          <a:bodyPr/>
          <a:lstStyle/>
          <a:p>
            <a:fld id="{4E245C43-BD66-4D1E-8932-935361B4BAED}" type="slidenum">
              <a:rPr lang="vi-VN" smtClean="0"/>
              <a:t>‹#›</a:t>
            </a:fld>
            <a:endParaRPr lang="vi-VN"/>
          </a:p>
        </p:txBody>
      </p:sp>
    </p:spTree>
    <p:extLst>
      <p:ext uri="{BB962C8B-B14F-4D97-AF65-F5344CB8AC3E}">
        <p14:creationId xmlns:p14="http://schemas.microsoft.com/office/powerpoint/2010/main" val="408320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291A2F4-B337-5D10-6C44-5A955E6FA12A}"/>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79088A2C-1B76-CB23-00E9-6D457936485E}"/>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12612B91-92C6-D8AD-BE3F-1809E8ED7162}"/>
              </a:ext>
            </a:extLst>
          </p:cNvPr>
          <p:cNvSpPr>
            <a:spLocks noGrp="1"/>
          </p:cNvSpPr>
          <p:nvPr>
            <p:ph type="dt" sz="half" idx="10"/>
          </p:nvPr>
        </p:nvSpPr>
        <p:spPr/>
        <p:txBody>
          <a:bodyPr/>
          <a:lstStyle/>
          <a:p>
            <a:fld id="{E7821781-3911-45DF-A7CD-95D7F41C4D22}" type="datetimeFigureOut">
              <a:rPr lang="vi-VN" smtClean="0"/>
              <a:t>09/09/2023</a:t>
            </a:fld>
            <a:endParaRPr lang="vi-VN"/>
          </a:p>
        </p:txBody>
      </p:sp>
      <p:sp>
        <p:nvSpPr>
          <p:cNvPr id="5" name="Chỗ dành sẵn cho Chân trang 4">
            <a:extLst>
              <a:ext uri="{FF2B5EF4-FFF2-40B4-BE49-F238E27FC236}">
                <a16:creationId xmlns:a16="http://schemas.microsoft.com/office/drawing/2014/main" id="{938F7159-E3EE-7E7B-3C4A-6E6A5BAD1933}"/>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4015E48-0A5B-3A62-2A97-DEED4E6C71EA}"/>
              </a:ext>
            </a:extLst>
          </p:cNvPr>
          <p:cNvSpPr>
            <a:spLocks noGrp="1"/>
          </p:cNvSpPr>
          <p:nvPr>
            <p:ph type="sldNum" sz="quarter" idx="12"/>
          </p:nvPr>
        </p:nvSpPr>
        <p:spPr/>
        <p:txBody>
          <a:bodyPr/>
          <a:lstStyle/>
          <a:p>
            <a:fld id="{4E245C43-BD66-4D1E-8932-935361B4BAED}" type="slidenum">
              <a:rPr lang="vi-VN" smtClean="0"/>
              <a:t>‹#›</a:t>
            </a:fld>
            <a:endParaRPr lang="vi-VN"/>
          </a:p>
        </p:txBody>
      </p:sp>
    </p:spTree>
    <p:extLst>
      <p:ext uri="{BB962C8B-B14F-4D97-AF65-F5344CB8AC3E}">
        <p14:creationId xmlns:p14="http://schemas.microsoft.com/office/powerpoint/2010/main" val="157328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0761215E-C2A7-3BE3-69B0-B65895276D06}"/>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757CE7A4-432B-4049-9C76-BD444792B30A}"/>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B6E52E4-3686-D753-1316-FA8CFDEC553F}"/>
              </a:ext>
            </a:extLst>
          </p:cNvPr>
          <p:cNvSpPr>
            <a:spLocks noGrp="1"/>
          </p:cNvSpPr>
          <p:nvPr>
            <p:ph type="dt" sz="half" idx="10"/>
          </p:nvPr>
        </p:nvSpPr>
        <p:spPr/>
        <p:txBody>
          <a:bodyPr/>
          <a:lstStyle/>
          <a:p>
            <a:fld id="{E7821781-3911-45DF-A7CD-95D7F41C4D22}" type="datetimeFigureOut">
              <a:rPr lang="vi-VN" smtClean="0"/>
              <a:t>09/09/2023</a:t>
            </a:fld>
            <a:endParaRPr lang="vi-VN"/>
          </a:p>
        </p:txBody>
      </p:sp>
      <p:sp>
        <p:nvSpPr>
          <p:cNvPr id="5" name="Chỗ dành sẵn cho Chân trang 4">
            <a:extLst>
              <a:ext uri="{FF2B5EF4-FFF2-40B4-BE49-F238E27FC236}">
                <a16:creationId xmlns:a16="http://schemas.microsoft.com/office/drawing/2014/main" id="{C1954361-4988-BE7C-BCDF-920EDF8BEDFE}"/>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1B769F6-D4CF-2A42-4583-491D6AEF9ADB}"/>
              </a:ext>
            </a:extLst>
          </p:cNvPr>
          <p:cNvSpPr>
            <a:spLocks noGrp="1"/>
          </p:cNvSpPr>
          <p:nvPr>
            <p:ph type="sldNum" sz="quarter" idx="12"/>
          </p:nvPr>
        </p:nvSpPr>
        <p:spPr/>
        <p:txBody>
          <a:bodyPr/>
          <a:lstStyle/>
          <a:p>
            <a:fld id="{4E245C43-BD66-4D1E-8932-935361B4BAED}" type="slidenum">
              <a:rPr lang="vi-VN" smtClean="0"/>
              <a:t>‹#›</a:t>
            </a:fld>
            <a:endParaRPr lang="vi-VN"/>
          </a:p>
        </p:txBody>
      </p:sp>
    </p:spTree>
    <p:extLst>
      <p:ext uri="{BB962C8B-B14F-4D97-AF65-F5344CB8AC3E}">
        <p14:creationId xmlns:p14="http://schemas.microsoft.com/office/powerpoint/2010/main" val="3693233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E6C3F42-2661-E3BE-198C-65CBDA2F8638}"/>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38084EB5-51F0-04A4-9E0D-3684BEE2C8EA}"/>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EADD077-013E-04B0-0CFD-4F3FD8F50F41}"/>
              </a:ext>
            </a:extLst>
          </p:cNvPr>
          <p:cNvSpPr>
            <a:spLocks noGrp="1"/>
          </p:cNvSpPr>
          <p:nvPr>
            <p:ph type="dt" sz="half" idx="10"/>
          </p:nvPr>
        </p:nvSpPr>
        <p:spPr/>
        <p:txBody>
          <a:bodyPr/>
          <a:lstStyle/>
          <a:p>
            <a:fld id="{E7821781-3911-45DF-A7CD-95D7F41C4D22}" type="datetimeFigureOut">
              <a:rPr lang="vi-VN" smtClean="0"/>
              <a:t>09/09/2023</a:t>
            </a:fld>
            <a:endParaRPr lang="vi-VN"/>
          </a:p>
        </p:txBody>
      </p:sp>
      <p:sp>
        <p:nvSpPr>
          <p:cNvPr id="5" name="Chỗ dành sẵn cho Chân trang 4">
            <a:extLst>
              <a:ext uri="{FF2B5EF4-FFF2-40B4-BE49-F238E27FC236}">
                <a16:creationId xmlns:a16="http://schemas.microsoft.com/office/drawing/2014/main" id="{B8C3A72D-40AF-3BC4-42B6-528FDB007A63}"/>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D46078D5-C69B-3B93-C8A7-529133C143C2}"/>
              </a:ext>
            </a:extLst>
          </p:cNvPr>
          <p:cNvSpPr>
            <a:spLocks noGrp="1"/>
          </p:cNvSpPr>
          <p:nvPr>
            <p:ph type="sldNum" sz="quarter" idx="12"/>
          </p:nvPr>
        </p:nvSpPr>
        <p:spPr/>
        <p:txBody>
          <a:bodyPr/>
          <a:lstStyle/>
          <a:p>
            <a:fld id="{4E245C43-BD66-4D1E-8932-935361B4BAED}" type="slidenum">
              <a:rPr lang="vi-VN" smtClean="0"/>
              <a:t>‹#›</a:t>
            </a:fld>
            <a:endParaRPr lang="vi-VN"/>
          </a:p>
        </p:txBody>
      </p:sp>
    </p:spTree>
    <p:extLst>
      <p:ext uri="{BB962C8B-B14F-4D97-AF65-F5344CB8AC3E}">
        <p14:creationId xmlns:p14="http://schemas.microsoft.com/office/powerpoint/2010/main" val="1112810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C81561A-295B-5545-DB7D-0AB16A1BA9B9}"/>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25869126-DA30-21CA-A382-0E5672B46D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FC230DC6-ECC8-B336-0DE1-25CFBA7B40EA}"/>
              </a:ext>
            </a:extLst>
          </p:cNvPr>
          <p:cNvSpPr>
            <a:spLocks noGrp="1"/>
          </p:cNvSpPr>
          <p:nvPr>
            <p:ph type="dt" sz="half" idx="10"/>
          </p:nvPr>
        </p:nvSpPr>
        <p:spPr/>
        <p:txBody>
          <a:bodyPr/>
          <a:lstStyle/>
          <a:p>
            <a:fld id="{E7821781-3911-45DF-A7CD-95D7F41C4D22}" type="datetimeFigureOut">
              <a:rPr lang="vi-VN" smtClean="0"/>
              <a:t>09/09/2023</a:t>
            </a:fld>
            <a:endParaRPr lang="vi-VN"/>
          </a:p>
        </p:txBody>
      </p:sp>
      <p:sp>
        <p:nvSpPr>
          <p:cNvPr id="5" name="Chỗ dành sẵn cho Chân trang 4">
            <a:extLst>
              <a:ext uri="{FF2B5EF4-FFF2-40B4-BE49-F238E27FC236}">
                <a16:creationId xmlns:a16="http://schemas.microsoft.com/office/drawing/2014/main" id="{F7E8D089-6B1A-DCAB-DE9F-859C12B3AD8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848A35E-2C55-1822-C0A5-BE7B8BA2D6A4}"/>
              </a:ext>
            </a:extLst>
          </p:cNvPr>
          <p:cNvSpPr>
            <a:spLocks noGrp="1"/>
          </p:cNvSpPr>
          <p:nvPr>
            <p:ph type="sldNum" sz="quarter" idx="12"/>
          </p:nvPr>
        </p:nvSpPr>
        <p:spPr/>
        <p:txBody>
          <a:bodyPr/>
          <a:lstStyle/>
          <a:p>
            <a:fld id="{4E245C43-BD66-4D1E-8932-935361B4BAED}" type="slidenum">
              <a:rPr lang="vi-VN" smtClean="0"/>
              <a:t>‹#›</a:t>
            </a:fld>
            <a:endParaRPr lang="vi-VN"/>
          </a:p>
        </p:txBody>
      </p:sp>
    </p:spTree>
    <p:extLst>
      <p:ext uri="{BB962C8B-B14F-4D97-AF65-F5344CB8AC3E}">
        <p14:creationId xmlns:p14="http://schemas.microsoft.com/office/powerpoint/2010/main" val="2384786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3C6F9F2-CA24-6A68-89B0-6E096E46D163}"/>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29557993-D144-D685-3D4D-1001CE03FBFB}"/>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9081D392-DE4D-68ED-7294-9CCE15EAED4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C6731334-8C37-23C4-B258-D6A7CC90184F}"/>
              </a:ext>
            </a:extLst>
          </p:cNvPr>
          <p:cNvSpPr>
            <a:spLocks noGrp="1"/>
          </p:cNvSpPr>
          <p:nvPr>
            <p:ph type="dt" sz="half" idx="10"/>
          </p:nvPr>
        </p:nvSpPr>
        <p:spPr/>
        <p:txBody>
          <a:bodyPr/>
          <a:lstStyle/>
          <a:p>
            <a:fld id="{E7821781-3911-45DF-A7CD-95D7F41C4D22}" type="datetimeFigureOut">
              <a:rPr lang="vi-VN" smtClean="0"/>
              <a:t>09/09/2023</a:t>
            </a:fld>
            <a:endParaRPr lang="vi-VN"/>
          </a:p>
        </p:txBody>
      </p:sp>
      <p:sp>
        <p:nvSpPr>
          <p:cNvPr id="6" name="Chỗ dành sẵn cho Chân trang 5">
            <a:extLst>
              <a:ext uri="{FF2B5EF4-FFF2-40B4-BE49-F238E27FC236}">
                <a16:creationId xmlns:a16="http://schemas.microsoft.com/office/drawing/2014/main" id="{14C38DE5-8DBF-A2EC-7C3C-9C4EC5233198}"/>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68821ED2-C51B-F448-108C-5BB7E809827F}"/>
              </a:ext>
            </a:extLst>
          </p:cNvPr>
          <p:cNvSpPr>
            <a:spLocks noGrp="1"/>
          </p:cNvSpPr>
          <p:nvPr>
            <p:ph type="sldNum" sz="quarter" idx="12"/>
          </p:nvPr>
        </p:nvSpPr>
        <p:spPr/>
        <p:txBody>
          <a:bodyPr/>
          <a:lstStyle/>
          <a:p>
            <a:fld id="{4E245C43-BD66-4D1E-8932-935361B4BAED}" type="slidenum">
              <a:rPr lang="vi-VN" smtClean="0"/>
              <a:t>‹#›</a:t>
            </a:fld>
            <a:endParaRPr lang="vi-VN"/>
          </a:p>
        </p:txBody>
      </p:sp>
    </p:spTree>
    <p:extLst>
      <p:ext uri="{BB962C8B-B14F-4D97-AF65-F5344CB8AC3E}">
        <p14:creationId xmlns:p14="http://schemas.microsoft.com/office/powerpoint/2010/main" val="1306047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E18231A-5543-C808-E295-F0332F5E16DF}"/>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04CC1325-99E7-E445-135F-C5F5FF974B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64659400-FF06-9342-B739-1CE5FEC7B5EA}"/>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BCCEFB35-7238-10B0-D1B7-F78AA95E0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BA304C99-2311-6578-3AF5-AA0F0B5D5B05}"/>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8EFF3B62-92B2-AB29-70F9-3761C6161ED9}"/>
              </a:ext>
            </a:extLst>
          </p:cNvPr>
          <p:cNvSpPr>
            <a:spLocks noGrp="1"/>
          </p:cNvSpPr>
          <p:nvPr>
            <p:ph type="dt" sz="half" idx="10"/>
          </p:nvPr>
        </p:nvSpPr>
        <p:spPr/>
        <p:txBody>
          <a:bodyPr/>
          <a:lstStyle/>
          <a:p>
            <a:fld id="{E7821781-3911-45DF-A7CD-95D7F41C4D22}" type="datetimeFigureOut">
              <a:rPr lang="vi-VN" smtClean="0"/>
              <a:t>09/09/2023</a:t>
            </a:fld>
            <a:endParaRPr lang="vi-VN"/>
          </a:p>
        </p:txBody>
      </p:sp>
      <p:sp>
        <p:nvSpPr>
          <p:cNvPr id="8" name="Chỗ dành sẵn cho Chân trang 7">
            <a:extLst>
              <a:ext uri="{FF2B5EF4-FFF2-40B4-BE49-F238E27FC236}">
                <a16:creationId xmlns:a16="http://schemas.microsoft.com/office/drawing/2014/main" id="{40206806-9BBD-5717-DA9A-22FE33BC9840}"/>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E8ACBA38-5B98-CE56-94DC-89B1CA74CA9F}"/>
              </a:ext>
            </a:extLst>
          </p:cNvPr>
          <p:cNvSpPr>
            <a:spLocks noGrp="1"/>
          </p:cNvSpPr>
          <p:nvPr>
            <p:ph type="sldNum" sz="quarter" idx="12"/>
          </p:nvPr>
        </p:nvSpPr>
        <p:spPr/>
        <p:txBody>
          <a:bodyPr/>
          <a:lstStyle/>
          <a:p>
            <a:fld id="{4E245C43-BD66-4D1E-8932-935361B4BAED}" type="slidenum">
              <a:rPr lang="vi-VN" smtClean="0"/>
              <a:t>‹#›</a:t>
            </a:fld>
            <a:endParaRPr lang="vi-VN"/>
          </a:p>
        </p:txBody>
      </p:sp>
    </p:spTree>
    <p:extLst>
      <p:ext uri="{BB962C8B-B14F-4D97-AF65-F5344CB8AC3E}">
        <p14:creationId xmlns:p14="http://schemas.microsoft.com/office/powerpoint/2010/main" val="112772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5126A73-0449-A8CA-3D73-9DB241B11380}"/>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84CFE13F-9253-4B00-1B27-6DCDD12A92EF}"/>
              </a:ext>
            </a:extLst>
          </p:cNvPr>
          <p:cNvSpPr>
            <a:spLocks noGrp="1"/>
          </p:cNvSpPr>
          <p:nvPr>
            <p:ph type="dt" sz="half" idx="10"/>
          </p:nvPr>
        </p:nvSpPr>
        <p:spPr/>
        <p:txBody>
          <a:bodyPr/>
          <a:lstStyle/>
          <a:p>
            <a:fld id="{E7821781-3911-45DF-A7CD-95D7F41C4D22}" type="datetimeFigureOut">
              <a:rPr lang="vi-VN" smtClean="0"/>
              <a:t>09/09/2023</a:t>
            </a:fld>
            <a:endParaRPr lang="vi-VN"/>
          </a:p>
        </p:txBody>
      </p:sp>
      <p:sp>
        <p:nvSpPr>
          <p:cNvPr id="4" name="Chỗ dành sẵn cho Chân trang 3">
            <a:extLst>
              <a:ext uri="{FF2B5EF4-FFF2-40B4-BE49-F238E27FC236}">
                <a16:creationId xmlns:a16="http://schemas.microsoft.com/office/drawing/2014/main" id="{EEAC9FA5-753D-91A5-0E16-E9021FC3837D}"/>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B001D45F-D931-6F2B-4F0B-7CC2AA969559}"/>
              </a:ext>
            </a:extLst>
          </p:cNvPr>
          <p:cNvSpPr>
            <a:spLocks noGrp="1"/>
          </p:cNvSpPr>
          <p:nvPr>
            <p:ph type="sldNum" sz="quarter" idx="12"/>
          </p:nvPr>
        </p:nvSpPr>
        <p:spPr/>
        <p:txBody>
          <a:bodyPr/>
          <a:lstStyle/>
          <a:p>
            <a:fld id="{4E245C43-BD66-4D1E-8932-935361B4BAED}" type="slidenum">
              <a:rPr lang="vi-VN" smtClean="0"/>
              <a:t>‹#›</a:t>
            </a:fld>
            <a:endParaRPr lang="vi-VN"/>
          </a:p>
        </p:txBody>
      </p:sp>
    </p:spTree>
    <p:extLst>
      <p:ext uri="{BB962C8B-B14F-4D97-AF65-F5344CB8AC3E}">
        <p14:creationId xmlns:p14="http://schemas.microsoft.com/office/powerpoint/2010/main" val="248083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0E873E89-BB05-4E00-89DC-0EE5184E0510}"/>
              </a:ext>
            </a:extLst>
          </p:cNvPr>
          <p:cNvSpPr>
            <a:spLocks noGrp="1"/>
          </p:cNvSpPr>
          <p:nvPr>
            <p:ph type="dt" sz="half" idx="10"/>
          </p:nvPr>
        </p:nvSpPr>
        <p:spPr/>
        <p:txBody>
          <a:bodyPr/>
          <a:lstStyle/>
          <a:p>
            <a:fld id="{E7821781-3911-45DF-A7CD-95D7F41C4D22}" type="datetimeFigureOut">
              <a:rPr lang="vi-VN" smtClean="0"/>
              <a:t>09/09/2023</a:t>
            </a:fld>
            <a:endParaRPr lang="vi-VN"/>
          </a:p>
        </p:txBody>
      </p:sp>
      <p:sp>
        <p:nvSpPr>
          <p:cNvPr id="3" name="Chỗ dành sẵn cho Chân trang 2">
            <a:extLst>
              <a:ext uri="{FF2B5EF4-FFF2-40B4-BE49-F238E27FC236}">
                <a16:creationId xmlns:a16="http://schemas.microsoft.com/office/drawing/2014/main" id="{77ED0EF2-4525-0F3C-844F-FA053673937C}"/>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3AD9EBF8-2203-85E6-CF2F-1AAE5BBB409F}"/>
              </a:ext>
            </a:extLst>
          </p:cNvPr>
          <p:cNvSpPr>
            <a:spLocks noGrp="1"/>
          </p:cNvSpPr>
          <p:nvPr>
            <p:ph type="sldNum" sz="quarter" idx="12"/>
          </p:nvPr>
        </p:nvSpPr>
        <p:spPr/>
        <p:txBody>
          <a:bodyPr/>
          <a:lstStyle/>
          <a:p>
            <a:fld id="{4E245C43-BD66-4D1E-8932-935361B4BAED}" type="slidenum">
              <a:rPr lang="vi-VN" smtClean="0"/>
              <a:t>‹#›</a:t>
            </a:fld>
            <a:endParaRPr lang="vi-VN"/>
          </a:p>
        </p:txBody>
      </p:sp>
    </p:spTree>
    <p:extLst>
      <p:ext uri="{BB962C8B-B14F-4D97-AF65-F5344CB8AC3E}">
        <p14:creationId xmlns:p14="http://schemas.microsoft.com/office/powerpoint/2010/main" val="1869829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B0E9AFB-2F99-83F2-C4FB-951228D4F5F6}"/>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E25BCBC5-16B3-DAC4-B2CB-059DF00F33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C4A38449-F2F9-3A49-E7E8-039946E25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32E1A59E-483C-E398-8BCA-E9B5C05A6D93}"/>
              </a:ext>
            </a:extLst>
          </p:cNvPr>
          <p:cNvSpPr>
            <a:spLocks noGrp="1"/>
          </p:cNvSpPr>
          <p:nvPr>
            <p:ph type="dt" sz="half" idx="10"/>
          </p:nvPr>
        </p:nvSpPr>
        <p:spPr/>
        <p:txBody>
          <a:bodyPr/>
          <a:lstStyle/>
          <a:p>
            <a:fld id="{E7821781-3911-45DF-A7CD-95D7F41C4D22}" type="datetimeFigureOut">
              <a:rPr lang="vi-VN" smtClean="0"/>
              <a:t>09/09/2023</a:t>
            </a:fld>
            <a:endParaRPr lang="vi-VN"/>
          </a:p>
        </p:txBody>
      </p:sp>
      <p:sp>
        <p:nvSpPr>
          <p:cNvPr id="6" name="Chỗ dành sẵn cho Chân trang 5">
            <a:extLst>
              <a:ext uri="{FF2B5EF4-FFF2-40B4-BE49-F238E27FC236}">
                <a16:creationId xmlns:a16="http://schemas.microsoft.com/office/drawing/2014/main" id="{D26BDC74-FE9C-00B5-CD44-548B202C2722}"/>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18CECFC-65B7-6B05-3DD5-4D8860C62BC7}"/>
              </a:ext>
            </a:extLst>
          </p:cNvPr>
          <p:cNvSpPr>
            <a:spLocks noGrp="1"/>
          </p:cNvSpPr>
          <p:nvPr>
            <p:ph type="sldNum" sz="quarter" idx="12"/>
          </p:nvPr>
        </p:nvSpPr>
        <p:spPr/>
        <p:txBody>
          <a:bodyPr/>
          <a:lstStyle/>
          <a:p>
            <a:fld id="{4E245C43-BD66-4D1E-8932-935361B4BAED}" type="slidenum">
              <a:rPr lang="vi-VN" smtClean="0"/>
              <a:t>‹#›</a:t>
            </a:fld>
            <a:endParaRPr lang="vi-VN"/>
          </a:p>
        </p:txBody>
      </p:sp>
    </p:spTree>
    <p:extLst>
      <p:ext uri="{BB962C8B-B14F-4D97-AF65-F5344CB8AC3E}">
        <p14:creationId xmlns:p14="http://schemas.microsoft.com/office/powerpoint/2010/main" val="6323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7694739-81E6-EF8A-B5B2-5C9305D9A18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89A17B26-16EB-B035-ACE2-EFF54A40F8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1EC07EBF-05B7-F8DC-A178-417DEEEF64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7154672B-8CA4-4DD6-B0C0-CDCC36F0759E}"/>
              </a:ext>
            </a:extLst>
          </p:cNvPr>
          <p:cNvSpPr>
            <a:spLocks noGrp="1"/>
          </p:cNvSpPr>
          <p:nvPr>
            <p:ph type="dt" sz="half" idx="10"/>
          </p:nvPr>
        </p:nvSpPr>
        <p:spPr/>
        <p:txBody>
          <a:bodyPr/>
          <a:lstStyle/>
          <a:p>
            <a:fld id="{E7821781-3911-45DF-A7CD-95D7F41C4D22}" type="datetimeFigureOut">
              <a:rPr lang="vi-VN" smtClean="0"/>
              <a:t>09/09/2023</a:t>
            </a:fld>
            <a:endParaRPr lang="vi-VN"/>
          </a:p>
        </p:txBody>
      </p:sp>
      <p:sp>
        <p:nvSpPr>
          <p:cNvPr id="6" name="Chỗ dành sẵn cho Chân trang 5">
            <a:extLst>
              <a:ext uri="{FF2B5EF4-FFF2-40B4-BE49-F238E27FC236}">
                <a16:creationId xmlns:a16="http://schemas.microsoft.com/office/drawing/2014/main" id="{34060667-2ED7-2D2F-22C0-F0E93CD1C2EB}"/>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53D0ED40-82A9-1656-E069-E622E5880491}"/>
              </a:ext>
            </a:extLst>
          </p:cNvPr>
          <p:cNvSpPr>
            <a:spLocks noGrp="1"/>
          </p:cNvSpPr>
          <p:nvPr>
            <p:ph type="sldNum" sz="quarter" idx="12"/>
          </p:nvPr>
        </p:nvSpPr>
        <p:spPr/>
        <p:txBody>
          <a:bodyPr/>
          <a:lstStyle/>
          <a:p>
            <a:fld id="{4E245C43-BD66-4D1E-8932-935361B4BAED}" type="slidenum">
              <a:rPr lang="vi-VN" smtClean="0"/>
              <a:t>‹#›</a:t>
            </a:fld>
            <a:endParaRPr lang="vi-VN"/>
          </a:p>
        </p:txBody>
      </p:sp>
    </p:spTree>
    <p:extLst>
      <p:ext uri="{BB962C8B-B14F-4D97-AF65-F5344CB8AC3E}">
        <p14:creationId xmlns:p14="http://schemas.microsoft.com/office/powerpoint/2010/main" val="3757528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683A669A-CC3A-DEF4-6A45-C4D5946140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7F1C5288-A6E1-C92D-EE9E-3CB4824F68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1227B315-34B2-9D69-9B2B-4BA97C7DC9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821781-3911-45DF-A7CD-95D7F41C4D22}" type="datetimeFigureOut">
              <a:rPr lang="vi-VN" smtClean="0"/>
              <a:t>09/09/2023</a:t>
            </a:fld>
            <a:endParaRPr lang="vi-VN"/>
          </a:p>
        </p:txBody>
      </p:sp>
      <p:sp>
        <p:nvSpPr>
          <p:cNvPr id="5" name="Chỗ dành sẵn cho Chân trang 4">
            <a:extLst>
              <a:ext uri="{FF2B5EF4-FFF2-40B4-BE49-F238E27FC236}">
                <a16:creationId xmlns:a16="http://schemas.microsoft.com/office/drawing/2014/main" id="{40EF80A8-DF98-F473-1CEA-0452693296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DAE18CB7-0E22-7B3E-4DFA-3CF49BFA32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245C43-BD66-4D1E-8932-935361B4BAED}" type="slidenum">
              <a:rPr lang="vi-VN" smtClean="0"/>
              <a:t>‹#›</a:t>
            </a:fld>
            <a:endParaRPr lang="vi-VN"/>
          </a:p>
        </p:txBody>
      </p:sp>
    </p:spTree>
    <p:extLst>
      <p:ext uri="{BB962C8B-B14F-4D97-AF65-F5344CB8AC3E}">
        <p14:creationId xmlns:p14="http://schemas.microsoft.com/office/powerpoint/2010/main" val="2624793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7"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ình ảnh 8">
            <a:extLst>
              <a:ext uri="{FF2B5EF4-FFF2-40B4-BE49-F238E27FC236}">
                <a16:creationId xmlns:a16="http://schemas.microsoft.com/office/drawing/2014/main" id="{8E391080-E263-BF6A-579E-61ECFD436674}"/>
              </a:ext>
            </a:extLst>
          </p:cNvPr>
          <p:cNvPicPr>
            <a:picLocks noChangeAspect="1"/>
          </p:cNvPicPr>
          <p:nvPr/>
        </p:nvPicPr>
        <p:blipFill>
          <a:blip r:embed="rId2"/>
          <a:stretch>
            <a:fillRect/>
          </a:stretch>
        </p:blipFill>
        <p:spPr>
          <a:xfrm>
            <a:off x="5198" y="0"/>
            <a:ext cx="12181604" cy="6858000"/>
          </a:xfrm>
          <a:prstGeom prst="rect">
            <a:avLst/>
          </a:prstGeom>
        </p:spPr>
      </p:pic>
      <p:sp>
        <p:nvSpPr>
          <p:cNvPr id="5" name="Hình chữ nhật 4">
            <a:extLst>
              <a:ext uri="{FF2B5EF4-FFF2-40B4-BE49-F238E27FC236}">
                <a16:creationId xmlns:a16="http://schemas.microsoft.com/office/drawing/2014/main" id="{9EC0EF9F-7D41-8A5C-3760-1D05EF2E3E20}"/>
              </a:ext>
            </a:extLst>
          </p:cNvPr>
          <p:cNvSpPr/>
          <p:nvPr/>
        </p:nvSpPr>
        <p:spPr>
          <a:xfrm>
            <a:off x="3489765" y="1412240"/>
            <a:ext cx="5608320" cy="3901440"/>
          </a:xfrm>
          <a:prstGeom prst="rect">
            <a:avLst/>
          </a:prstGeom>
          <a:solidFill>
            <a:schemeClr val="bg1">
              <a:lumMod val="50000"/>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a:extLst>
              <a:ext uri="{FF2B5EF4-FFF2-40B4-BE49-F238E27FC236}">
                <a16:creationId xmlns:a16="http://schemas.microsoft.com/office/drawing/2014/main" id="{753DBBEF-93C5-B8C6-A284-7E187FCD1ED4}"/>
              </a:ext>
            </a:extLst>
          </p:cNvPr>
          <p:cNvSpPr txBox="1"/>
          <p:nvPr/>
        </p:nvSpPr>
        <p:spPr>
          <a:xfrm>
            <a:off x="1264725" y="1823146"/>
            <a:ext cx="10058400" cy="1237291"/>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5200" b="1" i="0" u="none" strike="noStrike" kern="1200" cap="none" spc="0" normalizeH="0" baseline="0" noProof="0" dirty="0">
                <a:ln>
                  <a:noFill/>
                </a:ln>
                <a:solidFill>
                  <a:srgbClr val="FFFFFF"/>
                </a:solidFill>
                <a:effectLst/>
                <a:uLnTx/>
                <a:uFillTx/>
                <a:latin typeface="#9Slide03 Arima Madurai Black" panose="00000A00000000000000" pitchFamily="2" charset="0"/>
                <a:ea typeface="+mn-ea"/>
                <a:cs typeface="#9Slide03 Arima Madurai Black" panose="00000A00000000000000" pitchFamily="2" charset="0"/>
              </a:rPr>
              <a:t>THỰC NGHIỆM</a:t>
            </a:r>
          </a:p>
        </p:txBody>
      </p:sp>
      <p:sp>
        <p:nvSpPr>
          <p:cNvPr id="7" name="Hộp Văn bản 6">
            <a:extLst>
              <a:ext uri="{FF2B5EF4-FFF2-40B4-BE49-F238E27FC236}">
                <a16:creationId xmlns:a16="http://schemas.microsoft.com/office/drawing/2014/main" id="{3335A2FD-37B7-7CE7-E9D5-966D2ADDB5FF}"/>
              </a:ext>
            </a:extLst>
          </p:cNvPr>
          <p:cNvSpPr txBox="1"/>
          <p:nvPr/>
        </p:nvSpPr>
        <p:spPr>
          <a:xfrm>
            <a:off x="3946965" y="2957675"/>
            <a:ext cx="4693920" cy="471325"/>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9Slide03 Arima Madurai Black" panose="00000A00000000000000" pitchFamily="2" charset="0"/>
                <a:ea typeface="+mn-ea"/>
                <a:cs typeface="#9Slide03 Arima Madurai Black" panose="00000A00000000000000" pitchFamily="2" charset="0"/>
              </a:rPr>
              <a:t>TRONG NGHIÊN CỨU KHOA HỌC</a:t>
            </a:r>
          </a:p>
        </p:txBody>
      </p:sp>
      <p:pic>
        <p:nvPicPr>
          <p:cNvPr id="2" name="Hình ảnh 1" descr="Ảnh có chứa văn bản, mẫu họa&#10;&#10;Mô tả được tạo tự động">
            <a:extLst>
              <a:ext uri="{FF2B5EF4-FFF2-40B4-BE49-F238E27FC236}">
                <a16:creationId xmlns:a16="http://schemas.microsoft.com/office/drawing/2014/main" id="{4914D70E-70BA-A680-7A6A-AB985A128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249" y="6450321"/>
            <a:ext cx="218813" cy="218813"/>
          </a:xfrm>
          <a:prstGeom prst="rect">
            <a:avLst/>
          </a:prstGeom>
        </p:spPr>
      </p:pic>
      <p:pic>
        <p:nvPicPr>
          <p:cNvPr id="3" name="Hình ảnh 2">
            <a:extLst>
              <a:ext uri="{FF2B5EF4-FFF2-40B4-BE49-F238E27FC236}">
                <a16:creationId xmlns:a16="http://schemas.microsoft.com/office/drawing/2014/main" id="{FA222B63-0FE2-1B1F-83CF-FC9BC6B81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351" y="6437816"/>
            <a:ext cx="218814" cy="227041"/>
          </a:xfrm>
          <a:prstGeom prst="rect">
            <a:avLst/>
          </a:prstGeom>
        </p:spPr>
      </p:pic>
      <p:pic>
        <p:nvPicPr>
          <p:cNvPr id="4" name="Hình ảnh 3" descr="Ảnh có chứa văn bản, đồ họa véc-tơ&#10;&#10;Mô tả được tạo tự động">
            <a:extLst>
              <a:ext uri="{FF2B5EF4-FFF2-40B4-BE49-F238E27FC236}">
                <a16:creationId xmlns:a16="http://schemas.microsoft.com/office/drawing/2014/main" id="{158E2432-1236-BE18-3F14-73D6A922B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44" y="6429591"/>
            <a:ext cx="235267" cy="235267"/>
          </a:xfrm>
          <a:prstGeom prst="rect">
            <a:avLst/>
          </a:prstGeom>
        </p:spPr>
      </p:pic>
    </p:spTree>
    <p:extLst>
      <p:ext uri="{BB962C8B-B14F-4D97-AF65-F5344CB8AC3E}">
        <p14:creationId xmlns:p14="http://schemas.microsoft.com/office/powerpoint/2010/main" val="21777435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6667" fill="hold" nodeType="afterEffect" p14:presetBounceEnd="2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28000">
                                          <p:cBhvr additive="base">
                                            <p:cTn id="7" dur="750" fill="hold"/>
                                            <p:tgtEl>
                                              <p:spTgt spid="4"/>
                                            </p:tgtEl>
                                            <p:attrNameLst>
                                              <p:attrName>ppt_x</p:attrName>
                                            </p:attrNameLst>
                                          </p:cBhvr>
                                          <p:tavLst>
                                            <p:tav tm="0">
                                              <p:val>
                                                <p:strVal val="1+#ppt_w/2"/>
                                              </p:val>
                                            </p:tav>
                                            <p:tav tm="100000">
                                              <p:val>
                                                <p:strVal val="#ppt_x"/>
                                              </p:val>
                                            </p:tav>
                                          </p:tavLst>
                                        </p:anim>
                                        <p:anim calcmode="lin" valueType="num" p14:bounceEnd="28000">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accel="46667" fill="hold" nodeType="withEffect" p14:presetBounceEnd="28000">
                                      <p:stCondLst>
                                        <p:cond delay="550"/>
                                      </p:stCondLst>
                                      <p:childTnLst>
                                        <p:set>
                                          <p:cBhvr>
                                            <p:cTn id="10" dur="1" fill="hold">
                                              <p:stCondLst>
                                                <p:cond delay="0"/>
                                              </p:stCondLst>
                                            </p:cTn>
                                            <p:tgtEl>
                                              <p:spTgt spid="3"/>
                                            </p:tgtEl>
                                            <p:attrNameLst>
                                              <p:attrName>style.visibility</p:attrName>
                                            </p:attrNameLst>
                                          </p:cBhvr>
                                          <p:to>
                                            <p:strVal val="visible"/>
                                          </p:to>
                                        </p:set>
                                        <p:anim calcmode="lin" valueType="num" p14:bounceEnd="28000">
                                          <p:cBhvr additive="base">
                                            <p:cTn id="11" dur="750" fill="hold"/>
                                            <p:tgtEl>
                                              <p:spTgt spid="3"/>
                                            </p:tgtEl>
                                            <p:attrNameLst>
                                              <p:attrName>ppt_x</p:attrName>
                                            </p:attrNameLst>
                                          </p:cBhvr>
                                          <p:tavLst>
                                            <p:tav tm="0">
                                              <p:val>
                                                <p:strVal val="1+#ppt_w/2"/>
                                              </p:val>
                                            </p:tav>
                                            <p:tav tm="100000">
                                              <p:val>
                                                <p:strVal val="#ppt_x"/>
                                              </p:val>
                                            </p:tav>
                                          </p:tavLst>
                                        </p:anim>
                                        <p:anim calcmode="lin" valueType="num" p14:bounceEnd="28000">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accel="46667" fill="hold" nodeType="withEffect" p14:presetBounceEnd="28000">
                                      <p:stCondLst>
                                        <p:cond delay="1050"/>
                                      </p:stCondLst>
                                      <p:childTnLst>
                                        <p:set>
                                          <p:cBhvr>
                                            <p:cTn id="14" dur="1" fill="hold">
                                              <p:stCondLst>
                                                <p:cond delay="0"/>
                                              </p:stCondLst>
                                            </p:cTn>
                                            <p:tgtEl>
                                              <p:spTgt spid="2"/>
                                            </p:tgtEl>
                                            <p:attrNameLst>
                                              <p:attrName>style.visibility</p:attrName>
                                            </p:attrNameLst>
                                          </p:cBhvr>
                                          <p:to>
                                            <p:strVal val="visible"/>
                                          </p:to>
                                        </p:set>
                                        <p:anim calcmode="lin" valueType="num" p14:bounceEnd="28000">
                                          <p:cBhvr additive="base">
                                            <p:cTn id="15" dur="750" fill="hold"/>
                                            <p:tgtEl>
                                              <p:spTgt spid="2"/>
                                            </p:tgtEl>
                                            <p:attrNameLst>
                                              <p:attrName>ppt_x</p:attrName>
                                            </p:attrNameLst>
                                          </p:cBhvr>
                                          <p:tavLst>
                                            <p:tav tm="0">
                                              <p:val>
                                                <p:strVal val="1+#ppt_w/2"/>
                                              </p:val>
                                            </p:tav>
                                            <p:tav tm="100000">
                                              <p:val>
                                                <p:strVal val="#ppt_x"/>
                                              </p:val>
                                            </p:tav>
                                          </p:tavLst>
                                        </p:anim>
                                        <p:anim calcmode="lin" valueType="num" p14:bounceEnd="28000">
                                          <p:cBhvr additive="base">
                                            <p:cTn id="16"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666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accel="46667" fill="hold" nodeType="withEffect">
                                      <p:stCondLst>
                                        <p:cond delay="5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accel="46667" fill="hold" nodeType="withEffect">
                                      <p:stCondLst>
                                        <p:cond delay="10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1+#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BBB64446-86AF-7ACF-B561-AB7DB2E29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820" b="78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0CA598F3-DECE-216E-337F-37BBCB20A4AA}"/>
              </a:ext>
            </a:extLst>
          </p:cNvPr>
          <p:cNvSpPr/>
          <p:nvPr/>
        </p:nvSpPr>
        <p:spPr>
          <a:xfrm>
            <a:off x="2336800" y="960121"/>
            <a:ext cx="5933439" cy="647601"/>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lumMod val="95000"/>
                  <a:lumOff val="5000"/>
                </a:prst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3" name="Hình chữ nhật 2">
            <a:extLst>
              <a:ext uri="{FF2B5EF4-FFF2-40B4-BE49-F238E27FC236}">
                <a16:creationId xmlns:a16="http://schemas.microsoft.com/office/drawing/2014/main" id="{0DDCF4F7-64E6-9D1D-26DB-EC0CC399A111}"/>
              </a:ext>
            </a:extLst>
          </p:cNvPr>
          <p:cNvSpPr/>
          <p:nvPr/>
        </p:nvSpPr>
        <p:spPr>
          <a:xfrm>
            <a:off x="2336800" y="960120"/>
            <a:ext cx="152400" cy="1092201"/>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4" name="Hộp Văn bản 3">
            <a:extLst>
              <a:ext uri="{FF2B5EF4-FFF2-40B4-BE49-F238E27FC236}">
                <a16:creationId xmlns:a16="http://schemas.microsoft.com/office/drawing/2014/main" id="{05C9F4FF-3D56-6323-BB0D-9D8B01C17C90}"/>
              </a:ext>
            </a:extLst>
          </p:cNvPr>
          <p:cNvSpPr txBox="1"/>
          <p:nvPr/>
        </p:nvSpPr>
        <p:spPr>
          <a:xfrm>
            <a:off x="2709606" y="1080809"/>
            <a:ext cx="41433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PHÂN LOẠI THỰC NGHIỆM</a:t>
            </a:r>
            <a:endParaRPr kumimoji="0" lang="vi-VN" sz="18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8" name="Hộp Văn bản 7">
            <a:extLst>
              <a:ext uri="{FF2B5EF4-FFF2-40B4-BE49-F238E27FC236}">
                <a16:creationId xmlns:a16="http://schemas.microsoft.com/office/drawing/2014/main" id="{F08F6A78-922D-4D34-3001-7895713BBBBE}"/>
              </a:ext>
            </a:extLst>
          </p:cNvPr>
          <p:cNvSpPr txBox="1"/>
          <p:nvPr/>
        </p:nvSpPr>
        <p:spPr>
          <a:xfrm>
            <a:off x="2494850" y="1607722"/>
            <a:ext cx="180333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rPr>
              <a:t>02</a:t>
            </a:r>
            <a:endParaRPr kumimoji="0" lang="vi-VN"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endParaRPr>
          </a:p>
        </p:txBody>
      </p:sp>
      <p:cxnSp>
        <p:nvCxnSpPr>
          <p:cNvPr id="9" name="Đường nối Thẳng 8">
            <a:extLst>
              <a:ext uri="{FF2B5EF4-FFF2-40B4-BE49-F238E27FC236}">
                <a16:creationId xmlns:a16="http://schemas.microsoft.com/office/drawing/2014/main" id="{40AB4291-D4DD-1759-4B1A-22320FBDC75E}"/>
              </a:ext>
            </a:extLst>
          </p:cNvPr>
          <p:cNvCxnSpPr/>
          <p:nvPr/>
        </p:nvCxnSpPr>
        <p:spPr>
          <a:xfrm>
            <a:off x="11653520" y="314960"/>
            <a:ext cx="0" cy="654304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cxnSp>
        <p:nvCxnSpPr>
          <p:cNvPr id="10" name="Đường nối Thẳng 9">
            <a:extLst>
              <a:ext uri="{FF2B5EF4-FFF2-40B4-BE49-F238E27FC236}">
                <a16:creationId xmlns:a16="http://schemas.microsoft.com/office/drawing/2014/main" id="{D8CF0E22-9D8E-B2E6-1785-45C04811CE72}"/>
              </a:ext>
            </a:extLst>
          </p:cNvPr>
          <p:cNvCxnSpPr>
            <a:cxnSpLocks/>
          </p:cNvCxnSpPr>
          <p:nvPr/>
        </p:nvCxnSpPr>
        <p:spPr>
          <a:xfrm>
            <a:off x="5105399" y="528320"/>
            <a:ext cx="6878320" cy="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sp>
        <p:nvSpPr>
          <p:cNvPr id="6" name="Hình chữ nhật 5">
            <a:extLst>
              <a:ext uri="{FF2B5EF4-FFF2-40B4-BE49-F238E27FC236}">
                <a16:creationId xmlns:a16="http://schemas.microsoft.com/office/drawing/2014/main" id="{366C6064-AE33-0852-0205-FD4828827C53}"/>
              </a:ext>
            </a:extLst>
          </p:cNvPr>
          <p:cNvSpPr/>
          <p:nvPr/>
        </p:nvSpPr>
        <p:spPr>
          <a:xfrm>
            <a:off x="3055716" y="3147281"/>
            <a:ext cx="3797265" cy="3772292"/>
          </a:xfrm>
          <a:prstGeom prst="rect">
            <a:avLst/>
          </a:prstGeom>
          <a:solidFill>
            <a:schemeClr val="bg1">
              <a:lumMod val="50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Đường nối Thẳng 10">
            <a:extLst>
              <a:ext uri="{FF2B5EF4-FFF2-40B4-BE49-F238E27FC236}">
                <a16:creationId xmlns:a16="http://schemas.microsoft.com/office/drawing/2014/main" id="{6DDF48D1-31C5-BDE4-74CC-052A7D7D9E7B}"/>
              </a:ext>
            </a:extLst>
          </p:cNvPr>
          <p:cNvCxnSpPr/>
          <p:nvPr/>
        </p:nvCxnSpPr>
        <p:spPr>
          <a:xfrm>
            <a:off x="3345817" y="3586480"/>
            <a:ext cx="0" cy="6543040"/>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8" name="Hộp Văn bản 17">
            <a:extLst>
              <a:ext uri="{FF2B5EF4-FFF2-40B4-BE49-F238E27FC236}">
                <a16:creationId xmlns:a16="http://schemas.microsoft.com/office/drawing/2014/main" id="{6FBB8C28-4B10-E8DA-ACA9-E399F13B5C3A}"/>
              </a:ext>
            </a:extLst>
          </p:cNvPr>
          <p:cNvSpPr txBox="1"/>
          <p:nvPr/>
        </p:nvSpPr>
        <p:spPr>
          <a:xfrm>
            <a:off x="3096762" y="3612494"/>
            <a:ext cx="3400039" cy="3411255"/>
          </a:xfrm>
          <a:prstGeom prst="rect">
            <a:avLst/>
          </a:prstGeom>
          <a:noFill/>
        </p:spPr>
        <p:txBody>
          <a:bodyPr wrap="square">
            <a:spAutoFit/>
          </a:bodyPr>
          <a:lstStyle/>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trong phòng thí nghiệm</a:t>
            </a:r>
            <a:endParaRPr lang="vi-VN" sz="2000" b="0" dirty="0">
              <a:solidFill>
                <a:schemeClr val="bg1"/>
              </a:solidFill>
              <a:effectLst/>
              <a:latin typeface="#9Slide03 Encode Sans Semi Expa#9Slide03 Encode Sans Semi Expa" panose="00000505000000000000" pitchFamily="2" charset="0"/>
            </a:endParaRP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tại hiện trường</a:t>
            </a:r>
            <a:endParaRPr lang="vi-VN" sz="2000" b="0" dirty="0">
              <a:solidFill>
                <a:schemeClr val="bg1"/>
              </a:solidFill>
              <a:effectLst/>
              <a:latin typeface="#9Slide03 Encode Sans Semi Expa#9Slide03 Encode Sans Semi Expa" panose="00000505000000000000" pitchFamily="2" charset="0"/>
            </a:endParaRP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trong quần thể xã hội</a:t>
            </a:r>
            <a:br>
              <a:rPr lang="vi-VN" sz="2000" dirty="0">
                <a:solidFill>
                  <a:schemeClr val="bg1"/>
                </a:solidFill>
                <a:latin typeface="#9Slide03 Encode Sans Semi Expa#9Slide03 Encode Sans Semi Expa" panose="00000505000000000000" pitchFamily="2" charset="0"/>
              </a:rPr>
            </a:br>
            <a:endParaRPr kumimoji="0" lang="vi-VN" sz="2000" b="0" i="0" u="none" strike="noStrike" kern="1200" cap="none" spc="0" normalizeH="0" baseline="0" noProof="0" dirty="0">
              <a:ln>
                <a:noFill/>
              </a:ln>
              <a:solidFill>
                <a:schemeClr val="bg1"/>
              </a:solidFill>
              <a:effectLst/>
              <a:uLnTx/>
              <a:uFillTx/>
              <a:latin typeface="#9Slide03 Encode Sans Semi Expa#9Slide03 Encode Sans Semi Expa" panose="00000505000000000000" pitchFamily="2" charset="0"/>
              <a:cs typeface="#9Slide03 Arima Madurai ExtraBo" panose="00000900000000000000" pitchFamily="2" charset="0"/>
            </a:endParaRPr>
          </a:p>
        </p:txBody>
      </p:sp>
      <p:sp>
        <p:nvSpPr>
          <p:cNvPr id="21" name="Hộp Văn bản 20">
            <a:extLst>
              <a:ext uri="{FF2B5EF4-FFF2-40B4-BE49-F238E27FC236}">
                <a16:creationId xmlns:a16="http://schemas.microsoft.com/office/drawing/2014/main" id="{2CC97AED-FD38-800E-3A05-CA5441292C6E}"/>
              </a:ext>
            </a:extLst>
          </p:cNvPr>
          <p:cNvSpPr txBox="1"/>
          <p:nvPr/>
        </p:nvSpPr>
        <p:spPr>
          <a:xfrm>
            <a:off x="3396518" y="3234026"/>
            <a:ext cx="29504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Nơi</a:t>
            </a:r>
            <a:r>
              <a:rPr kumimoji="0" lang="en-US" sz="2000" b="1" i="0" u="none" strike="noStrike" kern="1200" cap="none" spc="0" normalizeH="0" baseline="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thực</a:t>
            </a:r>
            <a:r>
              <a:rPr kumimoji="0" lang="en-US" sz="2000" b="1" i="0" u="none" strike="noStrike" kern="1200" cap="none" spc="0" normalizeH="0" baseline="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nghiệm</a:t>
            </a:r>
            <a:endParaRPr kumimoji="0" lang="vi-VN" sz="2000" b="1" i="0" u="none" strike="noStrike" kern="1200" cap="none" spc="0" normalizeH="0" baseline="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7" name="Hình chữ nhật 6">
            <a:extLst>
              <a:ext uri="{FF2B5EF4-FFF2-40B4-BE49-F238E27FC236}">
                <a16:creationId xmlns:a16="http://schemas.microsoft.com/office/drawing/2014/main" id="{751625D0-D1C6-BDB2-D138-86CDBFC2EF04}"/>
              </a:ext>
            </a:extLst>
          </p:cNvPr>
          <p:cNvSpPr/>
          <p:nvPr/>
        </p:nvSpPr>
        <p:spPr>
          <a:xfrm>
            <a:off x="7171652" y="3116495"/>
            <a:ext cx="3980231" cy="3772292"/>
          </a:xfrm>
          <a:prstGeom prst="rect">
            <a:avLst/>
          </a:prstGeom>
          <a:solidFill>
            <a:schemeClr val="bg1">
              <a:lumMod val="50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ộp Văn bản 11">
            <a:extLst>
              <a:ext uri="{FF2B5EF4-FFF2-40B4-BE49-F238E27FC236}">
                <a16:creationId xmlns:a16="http://schemas.microsoft.com/office/drawing/2014/main" id="{77D9017F-3358-6730-2C87-4F5EE7875895}"/>
              </a:ext>
            </a:extLst>
          </p:cNvPr>
          <p:cNvSpPr txBox="1"/>
          <p:nvPr/>
        </p:nvSpPr>
        <p:spPr>
          <a:xfrm>
            <a:off x="7130606" y="3665060"/>
            <a:ext cx="3797265" cy="2641813"/>
          </a:xfrm>
          <a:prstGeom prst="rect">
            <a:avLst/>
          </a:prstGeom>
          <a:noFill/>
        </p:spPr>
        <p:txBody>
          <a:bodyPr wrap="square">
            <a:spAutoFit/>
          </a:bodyPr>
          <a:lstStyle/>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thăm dò </a:t>
            </a: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kiểm tra </a:t>
            </a: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song hành </a:t>
            </a: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đối nghịch</a:t>
            </a: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so sánh </a:t>
            </a:r>
            <a:endParaRPr kumimoji="0" lang="vi-VN" sz="2000" b="0" i="0" u="none" strike="noStrike" kern="1200" cap="none" spc="0" normalizeH="0" baseline="0" noProof="0" dirty="0">
              <a:ln>
                <a:noFill/>
              </a:ln>
              <a:solidFill>
                <a:schemeClr val="bg1"/>
              </a:solidFill>
              <a:effectLst/>
              <a:uLnTx/>
              <a:uFillTx/>
              <a:latin typeface="#9Slide03 Encode Sans Semi Expa#9Slide03 Encode Sans Semi Expa" panose="00000505000000000000" pitchFamily="2" charset="0"/>
              <a:cs typeface="#9Slide03 Arima Madurai ExtraBo" panose="00000900000000000000" pitchFamily="2" charset="0"/>
            </a:endParaRPr>
          </a:p>
        </p:txBody>
      </p:sp>
      <p:sp>
        <p:nvSpPr>
          <p:cNvPr id="13" name="Hộp Văn bản 12">
            <a:extLst>
              <a:ext uri="{FF2B5EF4-FFF2-40B4-BE49-F238E27FC236}">
                <a16:creationId xmlns:a16="http://schemas.microsoft.com/office/drawing/2014/main" id="{84D3D407-8AC1-994D-E806-8822217596AC}"/>
              </a:ext>
            </a:extLst>
          </p:cNvPr>
          <p:cNvSpPr txBox="1"/>
          <p:nvPr/>
        </p:nvSpPr>
        <p:spPr>
          <a:xfrm>
            <a:off x="7496301" y="3228945"/>
            <a:ext cx="29504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Mục</a:t>
            </a:r>
            <a:r>
              <a:rPr kumimoji="0" lang="en-US" sz="2000" b="1" i="0" u="none" strike="noStrike" kern="1200" cap="none" spc="0" normalizeH="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đích</a:t>
            </a:r>
            <a:endParaRPr kumimoji="0" lang="vi-VN" sz="2000" b="1" i="0" u="none" strike="noStrike" kern="1200" cap="none" spc="0" normalizeH="0" baseline="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endParaRPr>
          </a:p>
        </p:txBody>
      </p:sp>
      <p:cxnSp>
        <p:nvCxnSpPr>
          <p:cNvPr id="15" name="Đường nối Thẳng 14">
            <a:extLst>
              <a:ext uri="{FF2B5EF4-FFF2-40B4-BE49-F238E27FC236}">
                <a16:creationId xmlns:a16="http://schemas.microsoft.com/office/drawing/2014/main" id="{DB3BB53C-D715-17C7-15CC-685051A27AE8}"/>
              </a:ext>
            </a:extLst>
          </p:cNvPr>
          <p:cNvCxnSpPr>
            <a:cxnSpLocks/>
          </p:cNvCxnSpPr>
          <p:nvPr/>
        </p:nvCxnSpPr>
        <p:spPr>
          <a:xfrm>
            <a:off x="7496301" y="3900925"/>
            <a:ext cx="0" cy="2987862"/>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604BEF69-3B18-BC4E-44CA-8258F928F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58" r="20297"/>
          <a:stretch/>
        </p:blipFill>
        <p:spPr bwMode="auto">
          <a:xfrm>
            <a:off x="21462637" y="-7705"/>
            <a:ext cx="4799373" cy="5841924"/>
          </a:xfrm>
          <a:prstGeom prst="rect">
            <a:avLst/>
          </a:prstGeom>
          <a:noFill/>
          <a:extLst>
            <a:ext uri="{909E8E84-426E-40DD-AFC4-6F175D3DCCD1}">
              <a14:hiddenFill xmlns:a14="http://schemas.microsoft.com/office/drawing/2010/main">
                <a:solidFill>
                  <a:srgbClr val="FFFFFF"/>
                </a:solidFill>
              </a14:hiddenFill>
            </a:ext>
          </a:extLst>
        </p:spPr>
      </p:pic>
      <p:sp>
        <p:nvSpPr>
          <p:cNvPr id="20" name="Hình chữ nhật 19">
            <a:extLst>
              <a:ext uri="{FF2B5EF4-FFF2-40B4-BE49-F238E27FC236}">
                <a16:creationId xmlns:a16="http://schemas.microsoft.com/office/drawing/2014/main" id="{CFDDF731-E0DA-25CB-51BE-4D2A4909D065}"/>
              </a:ext>
            </a:extLst>
          </p:cNvPr>
          <p:cNvSpPr/>
          <p:nvPr/>
        </p:nvSpPr>
        <p:spPr>
          <a:xfrm>
            <a:off x="15367000" y="1035626"/>
            <a:ext cx="6934200" cy="1719010"/>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mn-ea"/>
              <a:cs typeface="+mn-cs"/>
            </a:endParaRPr>
          </a:p>
        </p:txBody>
      </p:sp>
      <p:sp>
        <p:nvSpPr>
          <p:cNvPr id="22" name="Hình chữ nhật 21">
            <a:extLst>
              <a:ext uri="{FF2B5EF4-FFF2-40B4-BE49-F238E27FC236}">
                <a16:creationId xmlns:a16="http://schemas.microsoft.com/office/drawing/2014/main" id="{8CC0445F-5D45-D2BA-8ACD-27DDDE976540}"/>
              </a:ext>
            </a:extLst>
          </p:cNvPr>
          <p:cNvSpPr/>
          <p:nvPr/>
        </p:nvSpPr>
        <p:spPr>
          <a:xfrm>
            <a:off x="15367000" y="1035626"/>
            <a:ext cx="167640" cy="1615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9Slide03 Encode Sans Semi Expa" panose="00000505000000000000" pitchFamily="2" charset="0"/>
              <a:ea typeface="+mn-ea"/>
              <a:cs typeface="+mn-cs"/>
            </a:endParaRPr>
          </a:p>
        </p:txBody>
      </p:sp>
      <p:cxnSp>
        <p:nvCxnSpPr>
          <p:cNvPr id="23" name="Đường nối Thẳng 22">
            <a:extLst>
              <a:ext uri="{FF2B5EF4-FFF2-40B4-BE49-F238E27FC236}">
                <a16:creationId xmlns:a16="http://schemas.microsoft.com/office/drawing/2014/main" id="{381AD818-760B-3CF5-B0CE-9F14AF60EC62}"/>
              </a:ext>
            </a:extLst>
          </p:cNvPr>
          <p:cNvCxnSpPr>
            <a:cxnSpLocks/>
          </p:cNvCxnSpPr>
          <p:nvPr/>
        </p:nvCxnSpPr>
        <p:spPr>
          <a:xfrm>
            <a:off x="14620239" y="-127694"/>
            <a:ext cx="6878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Đường nối Thẳng 23">
            <a:extLst>
              <a:ext uri="{FF2B5EF4-FFF2-40B4-BE49-F238E27FC236}">
                <a16:creationId xmlns:a16="http://schemas.microsoft.com/office/drawing/2014/main" id="{D4D26A65-24B1-00AF-85E6-B6D6D7D9D88A}"/>
              </a:ext>
            </a:extLst>
          </p:cNvPr>
          <p:cNvCxnSpPr>
            <a:cxnSpLocks/>
          </p:cNvCxnSpPr>
          <p:nvPr/>
        </p:nvCxnSpPr>
        <p:spPr>
          <a:xfrm>
            <a:off x="16013114" y="5743462"/>
            <a:ext cx="6288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Đường nối Thẳng 24">
            <a:extLst>
              <a:ext uri="{FF2B5EF4-FFF2-40B4-BE49-F238E27FC236}">
                <a16:creationId xmlns:a16="http://schemas.microsoft.com/office/drawing/2014/main" id="{9B8EEF4F-1A1E-574F-4C50-4CFF38C26291}"/>
              </a:ext>
            </a:extLst>
          </p:cNvPr>
          <p:cNvCxnSpPr>
            <a:cxnSpLocks/>
          </p:cNvCxnSpPr>
          <p:nvPr/>
        </p:nvCxnSpPr>
        <p:spPr>
          <a:xfrm>
            <a:off x="15030167" y="5969332"/>
            <a:ext cx="6878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Hình chữ nhật 25">
            <a:extLst>
              <a:ext uri="{FF2B5EF4-FFF2-40B4-BE49-F238E27FC236}">
                <a16:creationId xmlns:a16="http://schemas.microsoft.com/office/drawing/2014/main" id="{88F9C9E6-ED90-1CF8-0A71-0D38DB3775FE}"/>
              </a:ext>
            </a:extLst>
          </p:cNvPr>
          <p:cNvSpPr/>
          <p:nvPr/>
        </p:nvSpPr>
        <p:spPr>
          <a:xfrm>
            <a:off x="6575598" y="-2261059"/>
            <a:ext cx="4907279" cy="17607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93622500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3">
                                            <p:txEl>
                                              <p:pRg st="0" end="0"/>
                                            </p:txEl>
                                          </p:spTgt>
                                        </p:tgtEl>
                                        <p:attrNameLst>
                                          <p:attrName>style.visibility</p:attrName>
                                        </p:attrNameLst>
                                      </p:cBhvr>
                                      <p:to>
                                        <p:strVal val="visible"/>
                                      </p:to>
                                    </p:set>
                                    <p:anim calcmode="lin" valueType="num">
                                      <p:cBhvr additive="base">
                                        <p:cTn id="1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12">
                                            <p:txEl>
                                              <p:pRg st="0" end="0"/>
                                            </p:txEl>
                                          </p:spTgt>
                                        </p:tgtEl>
                                        <p:attrNameLst>
                                          <p:attrName>style.visibility</p:attrName>
                                        </p:attrNameLst>
                                      </p:cBhvr>
                                      <p:to>
                                        <p:strVal val="visible"/>
                                      </p:to>
                                    </p:set>
                                    <p:anim calcmode="lin" valueType="num">
                                      <p:cBhvr additive="base">
                                        <p:cTn id="1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300"/>
                                  </p:stCondLst>
                                  <p:childTnLst>
                                    <p:set>
                                      <p:cBhvr>
                                        <p:cTn id="22" dur="1" fill="hold">
                                          <p:stCondLst>
                                            <p:cond delay="0"/>
                                          </p:stCondLst>
                                        </p:cTn>
                                        <p:tgtEl>
                                          <p:spTgt spid="12">
                                            <p:txEl>
                                              <p:pRg st="1" end="1"/>
                                            </p:txEl>
                                          </p:spTgt>
                                        </p:tgtEl>
                                        <p:attrNameLst>
                                          <p:attrName>style.visibility</p:attrName>
                                        </p:attrNameLst>
                                      </p:cBhvr>
                                      <p:to>
                                        <p:strVal val="visible"/>
                                      </p:to>
                                    </p:set>
                                    <p:anim calcmode="lin" valueType="num">
                                      <p:cBhvr additive="base">
                                        <p:cTn id="2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400"/>
                                  </p:stCondLst>
                                  <p:childTnLst>
                                    <p:set>
                                      <p:cBhvr>
                                        <p:cTn id="26" dur="1" fill="hold">
                                          <p:stCondLst>
                                            <p:cond delay="0"/>
                                          </p:stCondLst>
                                        </p:cTn>
                                        <p:tgtEl>
                                          <p:spTgt spid="12">
                                            <p:txEl>
                                              <p:pRg st="2" end="2"/>
                                            </p:txEl>
                                          </p:spTgt>
                                        </p:tgtEl>
                                        <p:attrNameLst>
                                          <p:attrName>style.visibility</p:attrName>
                                        </p:attrNameLst>
                                      </p:cBhvr>
                                      <p:to>
                                        <p:strVal val="visible"/>
                                      </p:to>
                                    </p:set>
                                    <p:anim calcmode="lin" valueType="num">
                                      <p:cBhvr additive="base">
                                        <p:cTn id="27"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500"/>
                                  </p:stCondLst>
                                  <p:childTnLst>
                                    <p:set>
                                      <p:cBhvr>
                                        <p:cTn id="30" dur="1" fill="hold">
                                          <p:stCondLst>
                                            <p:cond delay="0"/>
                                          </p:stCondLst>
                                        </p:cTn>
                                        <p:tgtEl>
                                          <p:spTgt spid="12">
                                            <p:txEl>
                                              <p:pRg st="3" end="3"/>
                                            </p:txEl>
                                          </p:spTgt>
                                        </p:tgtEl>
                                        <p:attrNameLst>
                                          <p:attrName>style.visibility</p:attrName>
                                        </p:attrNameLst>
                                      </p:cBhvr>
                                      <p:to>
                                        <p:strVal val="visible"/>
                                      </p:to>
                                    </p:set>
                                    <p:anim calcmode="lin" valueType="num">
                                      <p:cBhvr additive="base">
                                        <p:cTn id="31"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600"/>
                                  </p:stCondLst>
                                  <p:childTnLst>
                                    <p:set>
                                      <p:cBhvr>
                                        <p:cTn id="34" dur="1" fill="hold">
                                          <p:stCondLst>
                                            <p:cond delay="0"/>
                                          </p:stCondLst>
                                        </p:cTn>
                                        <p:tgtEl>
                                          <p:spTgt spid="12">
                                            <p:txEl>
                                              <p:pRg st="4" end="4"/>
                                            </p:txEl>
                                          </p:spTgt>
                                        </p:tgtEl>
                                        <p:attrNameLst>
                                          <p:attrName>style.visibility</p:attrName>
                                        </p:attrNameLst>
                                      </p:cBhvr>
                                      <p:to>
                                        <p:strVal val="visible"/>
                                      </p:to>
                                    </p:set>
                                    <p:anim calcmode="lin" valueType="num">
                                      <p:cBhvr additive="base">
                                        <p:cTn id="35"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uiExpand="1" build="p"/>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4923D6FC-173C-B2D5-E01E-E23CA95AA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412943" y="4282284"/>
            <a:ext cx="3442022" cy="230832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0B21B6DC-9336-054A-4844-55D877CA8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99397" y="1302391"/>
            <a:ext cx="3372806" cy="179895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A86F3737-C18C-15F2-89AE-C71918E1B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351124" y="1237576"/>
            <a:ext cx="3442022" cy="1798955"/>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9CEBACC6-AC3D-EA2B-19C2-374BE7AB05F6}"/>
              </a:ext>
            </a:extLst>
          </p:cNvPr>
          <p:cNvSpPr/>
          <p:nvPr/>
        </p:nvSpPr>
        <p:spPr>
          <a:xfrm>
            <a:off x="499397" y="3231421"/>
            <a:ext cx="3372807" cy="3433539"/>
          </a:xfrm>
          <a:prstGeom prst="rect">
            <a:avLst/>
          </a:prstGeom>
          <a:solidFill>
            <a:schemeClr val="tx1">
              <a:lumMod val="95000"/>
              <a:lumOff val="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4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3" name="Hộp Văn bản 2">
            <a:extLst>
              <a:ext uri="{FF2B5EF4-FFF2-40B4-BE49-F238E27FC236}">
                <a16:creationId xmlns:a16="http://schemas.microsoft.com/office/drawing/2014/main" id="{A3483010-9AB6-1172-3F1B-7014095D905D}"/>
              </a:ext>
            </a:extLst>
          </p:cNvPr>
          <p:cNvSpPr txBox="1"/>
          <p:nvPr/>
        </p:nvSpPr>
        <p:spPr>
          <a:xfrm>
            <a:off x="537417" y="3743495"/>
            <a:ext cx="3334787"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Roboto" panose="020B0604020202020204" pitchFamily="2" charset="0"/>
                <a:cs typeface="Roboto" panose="020B0604020202020204" pitchFamily="2" charset="0"/>
              </a:rPr>
              <a:t>Mục tiêu nghiên cứu: </a:t>
            </a:r>
            <a:r>
              <a:rPr kumimoji="0" lang="vi-VN" sz="16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Nghiên cứu về việc sử dụng trí tuệ nhân tạo (AI) để cải thiện hệ thống gợi ý sản phẩm cho người dùng trực tuyến.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Roboto" panose="020B0604020202020204" pitchFamily="2" charset="0"/>
                <a:cs typeface="Roboto" panose="020B0604020202020204" pitchFamily="2" charset="0"/>
              </a:rPr>
              <a:t>Mục đích </a:t>
            </a:r>
            <a:r>
              <a:rPr kumimoji="0" lang="vi-VN" sz="1600" b="0" i="0" u="none" strike="noStrike" kern="1200" cap="none" spc="0" normalizeH="0" baseline="0" noProof="0" dirty="0">
                <a:ln>
                  <a:noFill/>
                </a:ln>
                <a:solidFill>
                  <a:schemeClr val="bg1"/>
                </a:solidFill>
                <a:effectLst/>
                <a:uLnTx/>
                <a:uFillTx/>
                <a:latin typeface="#9Slide03 Encode Sans Semi Expa" panose="00000505000000000000" pitchFamily="2" charset="0"/>
                <a:ea typeface="Roboto" panose="020B0604020202020204" pitchFamily="2" charset="0"/>
                <a:cs typeface="Roboto" panose="020B0604020202020204" pitchFamily="2" charset="0"/>
              </a:rPr>
              <a:t>là tìm hiểu cách người dùng sử dụng hệ thống và xác định các </a:t>
            </a:r>
            <a:r>
              <a:rPr kumimoji="0" lang="vi-VN" sz="1600" b="0" i="0" u="none" strike="noStrike" kern="1200" cap="none" spc="0" normalizeH="0" baseline="0" noProof="0" dirty="0" err="1">
                <a:ln>
                  <a:noFill/>
                </a:ln>
                <a:solidFill>
                  <a:schemeClr val="bg1"/>
                </a:solidFill>
                <a:effectLst/>
                <a:uLnTx/>
                <a:uFillTx/>
                <a:latin typeface="#9Slide03 Encode Sans Semi Expa" panose="00000505000000000000" pitchFamily="2" charset="0"/>
                <a:ea typeface="Roboto" panose="020B0604020202020204" pitchFamily="2" charset="0"/>
                <a:cs typeface="Roboto" panose="020B0604020202020204" pitchFamily="2" charset="0"/>
              </a:rPr>
              <a:t>khía</a:t>
            </a:r>
            <a:r>
              <a:rPr kumimoji="0" lang="vi-VN" sz="1600" b="0" i="0" u="none" strike="noStrike" kern="1200" cap="none" spc="0" normalizeH="0" baseline="0" noProof="0" dirty="0">
                <a:ln>
                  <a:noFill/>
                </a:ln>
                <a:solidFill>
                  <a:schemeClr val="bg1"/>
                </a:solidFill>
                <a:effectLst/>
                <a:uLnTx/>
                <a:uFillTx/>
                <a:latin typeface="#9Slide03 Encode Sans Semi Expa" panose="00000505000000000000" pitchFamily="2" charset="0"/>
                <a:ea typeface="Roboto" panose="020B0604020202020204" pitchFamily="2" charset="0"/>
                <a:cs typeface="Roboto" panose="020B0604020202020204" pitchFamily="2" charset="0"/>
              </a:rPr>
              <a:t> cạnh cần được cải thiện.</a:t>
            </a:r>
            <a:endParaRPr kumimoji="0" lang="en-US" sz="1600" b="0" i="0" u="none" strike="noStrike" kern="1200" cap="none" spc="0" normalizeH="0" baseline="0" noProof="0" dirty="0">
              <a:ln>
                <a:noFill/>
              </a:ln>
              <a:solidFill>
                <a:schemeClr val="bg1"/>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p:txBody>
      </p:sp>
      <p:sp>
        <p:nvSpPr>
          <p:cNvPr id="4" name="Hộp Văn bản 3">
            <a:extLst>
              <a:ext uri="{FF2B5EF4-FFF2-40B4-BE49-F238E27FC236}">
                <a16:creationId xmlns:a16="http://schemas.microsoft.com/office/drawing/2014/main" id="{5A23EB5A-99D3-D585-ADCB-6F1B61C9D765}"/>
              </a:ext>
            </a:extLst>
          </p:cNvPr>
          <p:cNvSpPr txBox="1"/>
          <p:nvPr/>
        </p:nvSpPr>
        <p:spPr>
          <a:xfrm>
            <a:off x="499397" y="3287403"/>
            <a:ext cx="31957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chemeClr val="accent4"/>
                </a:solidFill>
                <a:effectLst/>
                <a:uLnTx/>
                <a:uFillTx/>
                <a:latin typeface="#9Slide03 Encode Sans Semi Expa" panose="00000505000000000000" pitchFamily="2" charset="0"/>
                <a:ea typeface="+mn-ea"/>
                <a:cs typeface="#9Slide03 Arima Madurai ExtraBo" panose="00000900000000000000" pitchFamily="2" charset="0"/>
              </a:rPr>
              <a:t>Thực</a:t>
            </a:r>
            <a:r>
              <a:rPr kumimoji="0" lang="en-US" sz="20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chemeClr val="accent4"/>
                </a:solidFill>
                <a:effectLst/>
                <a:uLnTx/>
                <a:uFillTx/>
                <a:latin typeface="#9Slide03 Encode Sans Semi Expa" panose="00000505000000000000" pitchFamily="2" charset="0"/>
                <a:ea typeface="+mn-ea"/>
                <a:cs typeface="#9Slide03 Arima Madurai ExtraBo" panose="00000900000000000000" pitchFamily="2" charset="0"/>
              </a:rPr>
              <a:t>nghiệm</a:t>
            </a:r>
            <a:r>
              <a:rPr kumimoji="0" lang="en-US" sz="20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chemeClr val="accent4"/>
                </a:solidFill>
                <a:effectLst/>
                <a:uLnTx/>
                <a:uFillTx/>
                <a:latin typeface="#9Slide03 Encode Sans Semi Expa" panose="00000505000000000000" pitchFamily="2" charset="0"/>
                <a:ea typeface="+mn-ea"/>
                <a:cs typeface="#9Slide03 Arima Madurai ExtraBo" panose="00000900000000000000" pitchFamily="2" charset="0"/>
              </a:rPr>
              <a:t>thăm</a:t>
            </a:r>
            <a:r>
              <a:rPr kumimoji="0" lang="en-US" sz="20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chemeClr val="accent4"/>
                </a:solidFill>
                <a:effectLst/>
                <a:uLnTx/>
                <a:uFillTx/>
                <a:latin typeface="#9Slide03 Encode Sans Semi Expa" panose="00000505000000000000" pitchFamily="2" charset="0"/>
                <a:ea typeface="+mn-ea"/>
                <a:cs typeface="#9Slide03 Arima Madurai ExtraBo" panose="00000900000000000000" pitchFamily="2" charset="0"/>
              </a:rPr>
              <a:t>dò</a:t>
            </a:r>
            <a:endParaRPr kumimoji="0" lang="vi-VN" sz="28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7" name="Hộp Văn bản 6">
            <a:extLst>
              <a:ext uri="{FF2B5EF4-FFF2-40B4-BE49-F238E27FC236}">
                <a16:creationId xmlns:a16="http://schemas.microsoft.com/office/drawing/2014/main" id="{2A6CE7F5-6DFB-7ACE-E241-2C80B2FDC524}"/>
              </a:ext>
            </a:extLst>
          </p:cNvPr>
          <p:cNvSpPr txBox="1"/>
          <p:nvPr/>
        </p:nvSpPr>
        <p:spPr>
          <a:xfrm>
            <a:off x="4350716" y="1871631"/>
            <a:ext cx="373998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b="1" i="0" u="none" strike="noStrike" kern="1200" cap="none" spc="0" normalizeH="0" baseline="0" noProof="0" dirty="0">
                <a:ln>
                  <a:noFill/>
                </a:ln>
                <a:solidFill>
                  <a:srgbClr val="333F50"/>
                </a:solidFill>
                <a:effectLst/>
                <a:uLnTx/>
                <a:uFillTx/>
                <a:latin typeface="#9Slide03 Encode Sans Semi Expa" panose="00000505000000000000" pitchFamily="2" charset="0"/>
                <a:ea typeface="Roboto" panose="020B0604020202020204" pitchFamily="2" charset="0"/>
                <a:cs typeface="Roboto" panose="020B0604020202020204" pitchFamily="2" charset="0"/>
              </a:rPr>
              <a:t>Mục tiêu nghiên cứu: </a:t>
            </a:r>
            <a:r>
              <a:rPr kumimoji="0" lang="vi-VN" b="0" i="0" u="none" strike="noStrike" kern="1200" cap="none" spc="0" normalizeH="0" baseline="0" noProof="0" dirty="0">
                <a:ln>
                  <a:noFill/>
                </a:ln>
                <a:solidFill>
                  <a:schemeClr val="accent6">
                    <a:lumMod val="50000"/>
                  </a:schemeClr>
                </a:solidFill>
                <a:effectLst/>
                <a:uLnTx/>
                <a:uFillTx/>
                <a:latin typeface="#9Slide03 Encode Sans Semi Expa" panose="00000505000000000000" pitchFamily="2" charset="0"/>
                <a:ea typeface="Roboto" panose="020B0604020202020204" pitchFamily="2" charset="0"/>
                <a:cs typeface="Roboto" panose="020B0604020202020204" pitchFamily="2" charset="0"/>
              </a:rPr>
              <a:t>Kiểm tra hiệu suất và độ tin cậy của một thuật toán máy học mới để phân loại </a:t>
            </a:r>
            <a:r>
              <a:rPr kumimoji="0" lang="vi-VN" b="0" i="0" u="none" strike="noStrike" kern="1200" cap="none" spc="0" normalizeH="0" baseline="0" noProof="0" dirty="0" err="1">
                <a:ln>
                  <a:noFill/>
                </a:ln>
                <a:solidFill>
                  <a:schemeClr val="accent6">
                    <a:lumMod val="50000"/>
                  </a:schemeClr>
                </a:solidFill>
                <a:effectLst/>
                <a:uLnTx/>
                <a:uFillTx/>
                <a:latin typeface="#9Slide03 Encode Sans Semi Expa" panose="00000505000000000000" pitchFamily="2" charset="0"/>
                <a:ea typeface="Roboto" panose="020B0604020202020204" pitchFamily="2" charset="0"/>
                <a:cs typeface="Roboto" panose="020B0604020202020204" pitchFamily="2" charset="0"/>
              </a:rPr>
              <a:t>email</a:t>
            </a:r>
            <a:r>
              <a:rPr kumimoji="0" lang="vi-VN" b="0" i="0" u="none" strike="noStrike" kern="1200" cap="none" spc="0" normalizeH="0" baseline="0" noProof="0" dirty="0">
                <a:ln>
                  <a:noFill/>
                </a:ln>
                <a:solidFill>
                  <a:schemeClr val="accent6">
                    <a:lumMod val="50000"/>
                  </a:schemeClr>
                </a:solidFill>
                <a:effectLst/>
                <a:uLnTx/>
                <a:uFillTx/>
                <a:latin typeface="#9Slide03 Encode Sans Semi Expa" panose="00000505000000000000" pitchFamily="2" charset="0"/>
                <a:ea typeface="Roboto" panose="020B0604020202020204" pitchFamily="2" charset="0"/>
                <a:cs typeface="Roboto" panose="020B0604020202020204" pitchFamily="2" charset="0"/>
              </a:rPr>
              <a:t> vào các hộp thư đến chính xác.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b="0" i="0" u="none" strike="noStrike" kern="1200" cap="none" spc="0" normalizeH="0" baseline="0" noProof="0" dirty="0">
              <a:ln>
                <a:noFill/>
              </a:ln>
              <a:solidFill>
                <a:srgbClr val="333F50"/>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b="1" i="0" u="none" strike="noStrike" kern="1200" cap="none" spc="0" normalizeH="0" baseline="0" noProof="0" dirty="0">
                <a:ln>
                  <a:noFill/>
                </a:ln>
                <a:solidFill>
                  <a:srgbClr val="333F50"/>
                </a:solidFill>
                <a:effectLst/>
                <a:uLnTx/>
                <a:uFillTx/>
                <a:latin typeface="#9Slide03 Encode Sans Semi Expa" panose="00000505000000000000" pitchFamily="2" charset="0"/>
                <a:ea typeface="Roboto" panose="020B0604020202020204" pitchFamily="2" charset="0"/>
                <a:cs typeface="Roboto" panose="020B0604020202020204" pitchFamily="2" charset="0"/>
              </a:rPr>
              <a:t>Mục đích </a:t>
            </a:r>
            <a:r>
              <a:rPr kumimoji="0" lang="vi-VN" b="0" i="0" u="none" strike="noStrike" kern="1200" cap="none" spc="0" normalizeH="0" baseline="0" noProof="0" dirty="0">
                <a:ln>
                  <a:noFill/>
                </a:ln>
                <a:solidFill>
                  <a:schemeClr val="accent6">
                    <a:lumMod val="50000"/>
                  </a:schemeClr>
                </a:solidFill>
                <a:effectLst/>
                <a:uLnTx/>
                <a:uFillTx/>
                <a:latin typeface="#9Slide03 Encode Sans Semi Expa" panose="00000505000000000000" pitchFamily="2" charset="0"/>
                <a:ea typeface="Roboto" panose="020B0604020202020204" pitchFamily="2" charset="0"/>
                <a:cs typeface="Roboto" panose="020B0604020202020204" pitchFamily="2" charset="0"/>
              </a:rPr>
              <a:t>là đánh giá hiệu suất và độ chính xác của thuật toán.</a:t>
            </a:r>
            <a:endParaRPr kumimoji="0" lang="en-US" b="0" i="0" u="none" strike="noStrike" kern="1200" cap="none" spc="0" normalizeH="0" baseline="0" noProof="0" dirty="0">
              <a:ln>
                <a:noFill/>
              </a:ln>
              <a:solidFill>
                <a:schemeClr val="accent6">
                  <a:lumMod val="50000"/>
                </a:schemeClr>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p:txBody>
      </p:sp>
      <p:sp>
        <p:nvSpPr>
          <p:cNvPr id="8" name="Hộp Văn bản 7">
            <a:extLst>
              <a:ext uri="{FF2B5EF4-FFF2-40B4-BE49-F238E27FC236}">
                <a16:creationId xmlns:a16="http://schemas.microsoft.com/office/drawing/2014/main" id="{DF8B19A5-19AD-8A7F-7673-B20E0986E93E}"/>
              </a:ext>
            </a:extLst>
          </p:cNvPr>
          <p:cNvSpPr txBox="1"/>
          <p:nvPr/>
        </p:nvSpPr>
        <p:spPr>
          <a:xfrm>
            <a:off x="4345399" y="1340310"/>
            <a:ext cx="31957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rgbClr val="333F50"/>
                </a:solidFill>
                <a:latin typeface="#9Slide03 Encode Sans Semi Expa" panose="00000505000000000000" pitchFamily="2" charset="0"/>
                <a:cs typeface="#9Slide03 Arima Madurai ExtraBo" panose="00000900000000000000" pitchFamily="2" charset="0"/>
              </a:rPr>
              <a:t>Thực</a:t>
            </a:r>
            <a:r>
              <a:rPr lang="en-US" sz="2000" b="1" dirty="0">
                <a:solidFill>
                  <a:srgbClr val="333F50"/>
                </a:solidFill>
                <a:latin typeface="#9Slide03 Encode Sans Semi Expa" panose="00000505000000000000" pitchFamily="2" charset="0"/>
                <a:cs typeface="#9Slide03 Arima Madurai ExtraBo" panose="00000900000000000000" pitchFamily="2" charset="0"/>
              </a:rPr>
              <a:t> </a:t>
            </a:r>
            <a:r>
              <a:rPr lang="en-US" sz="2000" b="1" dirty="0" err="1">
                <a:solidFill>
                  <a:srgbClr val="333F50"/>
                </a:solidFill>
                <a:latin typeface="#9Slide03 Encode Sans Semi Expa" panose="00000505000000000000" pitchFamily="2" charset="0"/>
                <a:cs typeface="#9Slide03 Arima Madurai ExtraBo" panose="00000900000000000000" pitchFamily="2" charset="0"/>
              </a:rPr>
              <a:t>nghiệm</a:t>
            </a:r>
            <a:r>
              <a:rPr lang="en-US" sz="2000" b="1" dirty="0">
                <a:solidFill>
                  <a:srgbClr val="333F50"/>
                </a:solidFill>
                <a:latin typeface="#9Slide03 Encode Sans Semi Expa" panose="00000505000000000000" pitchFamily="2" charset="0"/>
                <a:cs typeface="#9Slide03 Arima Madurai ExtraBo" panose="00000900000000000000" pitchFamily="2" charset="0"/>
              </a:rPr>
              <a:t> </a:t>
            </a:r>
            <a:r>
              <a:rPr lang="en-US" sz="2000" b="1" dirty="0" err="1">
                <a:solidFill>
                  <a:srgbClr val="333F50"/>
                </a:solidFill>
                <a:latin typeface="#9Slide03 Encode Sans Semi Expa" panose="00000505000000000000" pitchFamily="2" charset="0"/>
                <a:cs typeface="#9Slide03 Arima Madurai ExtraBo" panose="00000900000000000000" pitchFamily="2" charset="0"/>
              </a:rPr>
              <a:t>kiểm</a:t>
            </a:r>
            <a:r>
              <a:rPr lang="en-US" sz="2000" b="1" dirty="0">
                <a:solidFill>
                  <a:srgbClr val="333F50"/>
                </a:solidFill>
                <a:latin typeface="#9Slide03 Encode Sans Semi Expa" panose="00000505000000000000" pitchFamily="2" charset="0"/>
                <a:cs typeface="#9Slide03 Arima Madurai ExtraBo" panose="00000900000000000000" pitchFamily="2" charset="0"/>
              </a:rPr>
              <a:t> </a:t>
            </a:r>
            <a:r>
              <a:rPr lang="en-US" sz="2000" b="1" dirty="0" err="1">
                <a:solidFill>
                  <a:srgbClr val="333F50"/>
                </a:solidFill>
                <a:latin typeface="#9Slide03 Encode Sans Semi Expa" panose="00000505000000000000" pitchFamily="2" charset="0"/>
                <a:cs typeface="#9Slide03 Arima Madurai ExtraBo" panose="00000900000000000000" pitchFamily="2" charset="0"/>
              </a:rPr>
              <a:t>tra</a:t>
            </a:r>
            <a:endParaRPr kumimoji="0" lang="vi-VN" sz="2800" b="1" i="0" u="none" strike="noStrike" kern="1200" cap="none" spc="0" normalizeH="0" baseline="0" noProof="0" dirty="0">
              <a:ln>
                <a:noFill/>
              </a:ln>
              <a:solidFill>
                <a:srgbClr val="333F50"/>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9" name="Hình chữ nhật 8">
            <a:extLst>
              <a:ext uri="{FF2B5EF4-FFF2-40B4-BE49-F238E27FC236}">
                <a16:creationId xmlns:a16="http://schemas.microsoft.com/office/drawing/2014/main" id="{5CFEBAF8-3268-5FF0-9415-910573A75A3B}"/>
              </a:ext>
            </a:extLst>
          </p:cNvPr>
          <p:cNvSpPr/>
          <p:nvPr/>
        </p:nvSpPr>
        <p:spPr>
          <a:xfrm>
            <a:off x="8351124" y="3231420"/>
            <a:ext cx="3442022" cy="343353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4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1" name="Hộp Văn bản 10">
            <a:extLst>
              <a:ext uri="{FF2B5EF4-FFF2-40B4-BE49-F238E27FC236}">
                <a16:creationId xmlns:a16="http://schemas.microsoft.com/office/drawing/2014/main" id="{FA64C052-CF46-634B-D0F9-E8D8D0608B42}"/>
              </a:ext>
            </a:extLst>
          </p:cNvPr>
          <p:cNvSpPr txBox="1"/>
          <p:nvPr/>
        </p:nvSpPr>
        <p:spPr>
          <a:xfrm>
            <a:off x="8388220" y="3325905"/>
            <a:ext cx="34750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Thực</a:t>
            </a:r>
            <a:r>
              <a:rPr kumimoji="0" lang="en-US" sz="20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nghiệm</a:t>
            </a:r>
            <a:r>
              <a:rPr kumimoji="0" lang="en-US" sz="20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 song </a:t>
            </a:r>
            <a:r>
              <a:rPr kumimoji="0" lang="en-US" sz="2000" b="1" i="0" u="none" strike="noStrike" kern="1200" cap="none" spc="0" normalizeH="0" baseline="0" noProof="0" dirty="0" err="1">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hành</a:t>
            </a:r>
            <a:endParaRPr kumimoji="0" lang="vi-VN" sz="28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cxnSp>
        <p:nvCxnSpPr>
          <p:cNvPr id="12" name="Đường nối Thẳng 11">
            <a:extLst>
              <a:ext uri="{FF2B5EF4-FFF2-40B4-BE49-F238E27FC236}">
                <a16:creationId xmlns:a16="http://schemas.microsoft.com/office/drawing/2014/main" id="{DF6E8310-6E53-3340-1ABC-CD7F9E4F340A}"/>
              </a:ext>
            </a:extLst>
          </p:cNvPr>
          <p:cNvCxnSpPr>
            <a:cxnSpLocks/>
          </p:cNvCxnSpPr>
          <p:nvPr/>
        </p:nvCxnSpPr>
        <p:spPr>
          <a:xfrm>
            <a:off x="5536557" y="488577"/>
            <a:ext cx="6288912" cy="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cxnSp>
        <p:nvCxnSpPr>
          <p:cNvPr id="13" name="Đường nối Thẳng 12">
            <a:extLst>
              <a:ext uri="{FF2B5EF4-FFF2-40B4-BE49-F238E27FC236}">
                <a16:creationId xmlns:a16="http://schemas.microsoft.com/office/drawing/2014/main" id="{CC4BC454-1FB6-3271-A38F-9E10F39FEDBE}"/>
              </a:ext>
            </a:extLst>
          </p:cNvPr>
          <p:cNvCxnSpPr>
            <a:cxnSpLocks/>
          </p:cNvCxnSpPr>
          <p:nvPr/>
        </p:nvCxnSpPr>
        <p:spPr>
          <a:xfrm>
            <a:off x="4553610" y="714447"/>
            <a:ext cx="6878320" cy="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sp>
        <p:nvSpPr>
          <p:cNvPr id="6" name="Hộp Văn bản 5">
            <a:extLst>
              <a:ext uri="{FF2B5EF4-FFF2-40B4-BE49-F238E27FC236}">
                <a16:creationId xmlns:a16="http://schemas.microsoft.com/office/drawing/2014/main" id="{6467AA3A-874B-75CA-6D41-E3950A6CBDF9}"/>
              </a:ext>
            </a:extLst>
          </p:cNvPr>
          <p:cNvSpPr txBox="1"/>
          <p:nvPr/>
        </p:nvSpPr>
        <p:spPr>
          <a:xfrm>
            <a:off x="610481" y="303225"/>
            <a:ext cx="31957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rPr>
              <a:t>MỤC ĐÍCH</a:t>
            </a:r>
            <a:endParaRPr kumimoji="0" lang="vi-VN" sz="3600" b="1" i="0" u="none" strike="noStrike" kern="1200" cap="none" spc="0" normalizeH="0" baseline="0" noProof="0" dirty="0">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16" name="Hộp Văn bản 15">
            <a:extLst>
              <a:ext uri="{FF2B5EF4-FFF2-40B4-BE49-F238E27FC236}">
                <a16:creationId xmlns:a16="http://schemas.microsoft.com/office/drawing/2014/main" id="{A93775A3-0F33-7E44-6580-4CA49C773C03}"/>
              </a:ext>
            </a:extLst>
          </p:cNvPr>
          <p:cNvSpPr txBox="1"/>
          <p:nvPr/>
        </p:nvSpPr>
        <p:spPr>
          <a:xfrm>
            <a:off x="8388220" y="3685375"/>
            <a:ext cx="3542564" cy="2862322"/>
          </a:xfrm>
          <a:prstGeom prst="rect">
            <a:avLst/>
          </a:prstGeom>
          <a:noFill/>
        </p:spPr>
        <p:txBody>
          <a:bodyPr wrap="square">
            <a:spAutoFit/>
          </a:bodyPr>
          <a:lstStyle/>
          <a:p>
            <a:r>
              <a:rPr lang="vi-VN" b="1" dirty="0">
                <a:solidFill>
                  <a:srgbClr val="FFC000"/>
                </a:solidFill>
                <a:latin typeface="#9Slide03 Encode Sans Semi Cond" panose="00000506000000000000" pitchFamily="2" charset="0"/>
              </a:rPr>
              <a:t>Mục tiêu nghiên cứu: </a:t>
            </a:r>
            <a:r>
              <a:rPr lang="vi-VN" dirty="0">
                <a:solidFill>
                  <a:schemeClr val="bg1"/>
                </a:solidFill>
                <a:latin typeface="#9Slide03 Encode Sans Semi Cond" panose="00000506000000000000" pitchFamily="2" charset="0"/>
              </a:rPr>
              <a:t>Nghiên cứu về sự tương tác giữa các ứng dụng di động và thiết bị thông minh trong môi trường gia đình thông minh.</a:t>
            </a:r>
          </a:p>
          <a:p>
            <a:endParaRPr lang="vi-VN" b="1" dirty="0">
              <a:solidFill>
                <a:schemeClr val="accent4"/>
              </a:solidFill>
              <a:latin typeface="#9Slide03 Encode Sans Semi Cond" panose="00000506000000000000" pitchFamily="2" charset="0"/>
            </a:endParaRPr>
          </a:p>
          <a:p>
            <a:r>
              <a:rPr lang="vi-VN" b="1" dirty="0">
                <a:solidFill>
                  <a:schemeClr val="accent4"/>
                </a:solidFill>
                <a:latin typeface="#9Slide03 Encode Sans Semi Cond" panose="00000506000000000000" pitchFamily="2" charset="0"/>
              </a:rPr>
              <a:t>Mục đích: </a:t>
            </a:r>
            <a:r>
              <a:rPr lang="vi-VN" dirty="0">
                <a:solidFill>
                  <a:schemeClr val="bg1"/>
                </a:solidFill>
                <a:latin typeface="#9Slide03 Encode Sans Semi Cond" panose="00000506000000000000" pitchFamily="2" charset="0"/>
              </a:rPr>
              <a:t>xem xét cách mà việc tắt/bật đèn từ ứng dụng di động có thể ảnh hưởng đến việc điều chỉnh nhiệt độ và bảo mật gia đình.</a:t>
            </a:r>
          </a:p>
        </p:txBody>
      </p:sp>
      <p:sp>
        <p:nvSpPr>
          <p:cNvPr id="17" name="Hình Bầu dục 16">
            <a:extLst>
              <a:ext uri="{FF2B5EF4-FFF2-40B4-BE49-F238E27FC236}">
                <a16:creationId xmlns:a16="http://schemas.microsoft.com/office/drawing/2014/main" id="{1879B618-37FB-A0F9-4CCE-11B913EA009E}"/>
              </a:ext>
            </a:extLst>
          </p:cNvPr>
          <p:cNvSpPr/>
          <p:nvPr/>
        </p:nvSpPr>
        <p:spPr>
          <a:xfrm>
            <a:off x="3307161" y="752558"/>
            <a:ext cx="970035" cy="97003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8" name="Hộp Văn bản 17">
            <a:extLst>
              <a:ext uri="{FF2B5EF4-FFF2-40B4-BE49-F238E27FC236}">
                <a16:creationId xmlns:a16="http://schemas.microsoft.com/office/drawing/2014/main" id="{16D6C215-2842-3C32-F328-F250C3F202AE}"/>
              </a:ext>
            </a:extLst>
          </p:cNvPr>
          <p:cNvSpPr txBox="1"/>
          <p:nvPr/>
        </p:nvSpPr>
        <p:spPr>
          <a:xfrm>
            <a:off x="3564054" y="852854"/>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9Slide04 SVNSantis" panose="02000000000000000000" pitchFamily="2" charset="0"/>
                <a:ea typeface="+mn-ea"/>
                <a:cs typeface="+mn-cs"/>
              </a:rPr>
              <a:t>1</a:t>
            </a:r>
            <a:endParaRPr kumimoji="0" lang="vi-VN" sz="4400" b="0" i="0" u="none" strike="noStrike" kern="1200" cap="none" spc="0" normalizeH="0" baseline="0" noProof="0" dirty="0">
              <a:ln>
                <a:noFill/>
              </a:ln>
              <a:solidFill>
                <a:prstClr val="black"/>
              </a:solidFill>
              <a:effectLst/>
              <a:uLnTx/>
              <a:uFillTx/>
              <a:latin typeface="#9Slide04 SVNSantis" panose="02000000000000000000" pitchFamily="2" charset="0"/>
              <a:ea typeface="+mn-ea"/>
              <a:cs typeface="+mn-cs"/>
            </a:endParaRPr>
          </a:p>
        </p:txBody>
      </p:sp>
      <p:sp>
        <p:nvSpPr>
          <p:cNvPr id="19" name="Hình Bầu dục 18">
            <a:extLst>
              <a:ext uri="{FF2B5EF4-FFF2-40B4-BE49-F238E27FC236}">
                <a16:creationId xmlns:a16="http://schemas.microsoft.com/office/drawing/2014/main" id="{D4B6BF7B-DDC2-C70E-B193-1E6B94799FF2}"/>
              </a:ext>
            </a:extLst>
          </p:cNvPr>
          <p:cNvSpPr/>
          <p:nvPr/>
        </p:nvSpPr>
        <p:spPr>
          <a:xfrm>
            <a:off x="7263607" y="5884405"/>
            <a:ext cx="970035" cy="97003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0" name="Hộp Văn bản 19">
            <a:extLst>
              <a:ext uri="{FF2B5EF4-FFF2-40B4-BE49-F238E27FC236}">
                <a16:creationId xmlns:a16="http://schemas.microsoft.com/office/drawing/2014/main" id="{1000539D-D09D-971C-8C24-0055AB1BE61A}"/>
              </a:ext>
            </a:extLst>
          </p:cNvPr>
          <p:cNvSpPr txBox="1"/>
          <p:nvPr/>
        </p:nvSpPr>
        <p:spPr>
          <a:xfrm>
            <a:off x="7467537" y="5984701"/>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prstClr val="black"/>
                </a:solidFill>
                <a:latin typeface="#9Slide04 SVNSantis" panose="02000000000000000000" pitchFamily="2" charset="0"/>
              </a:rPr>
              <a:t>2</a:t>
            </a:r>
            <a:endParaRPr kumimoji="0" lang="vi-VN" sz="4400" b="0" i="0" u="none" strike="noStrike" kern="1200" cap="none" spc="0" normalizeH="0" baseline="0" noProof="0" dirty="0">
              <a:ln>
                <a:noFill/>
              </a:ln>
              <a:solidFill>
                <a:prstClr val="black"/>
              </a:solidFill>
              <a:effectLst/>
              <a:uLnTx/>
              <a:uFillTx/>
              <a:latin typeface="#9Slide04 SVNSantis" panose="02000000000000000000" pitchFamily="2" charset="0"/>
              <a:ea typeface="+mn-ea"/>
              <a:cs typeface="+mn-cs"/>
            </a:endParaRPr>
          </a:p>
        </p:txBody>
      </p:sp>
      <p:sp>
        <p:nvSpPr>
          <p:cNvPr id="23" name="Hình Bầu dục 22">
            <a:extLst>
              <a:ext uri="{FF2B5EF4-FFF2-40B4-BE49-F238E27FC236}">
                <a16:creationId xmlns:a16="http://schemas.microsoft.com/office/drawing/2014/main" id="{786C99EA-BE5C-4328-19C5-3A2748F3E10F}"/>
              </a:ext>
            </a:extLst>
          </p:cNvPr>
          <p:cNvSpPr/>
          <p:nvPr/>
        </p:nvSpPr>
        <p:spPr>
          <a:xfrm>
            <a:off x="11150145" y="809041"/>
            <a:ext cx="970035" cy="97003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4" name="Hộp Văn bản 23">
            <a:extLst>
              <a:ext uri="{FF2B5EF4-FFF2-40B4-BE49-F238E27FC236}">
                <a16:creationId xmlns:a16="http://schemas.microsoft.com/office/drawing/2014/main" id="{964FAB39-8357-08A4-1DDC-84A898C3A9B5}"/>
              </a:ext>
            </a:extLst>
          </p:cNvPr>
          <p:cNvSpPr txBox="1"/>
          <p:nvPr/>
        </p:nvSpPr>
        <p:spPr>
          <a:xfrm>
            <a:off x="11369222" y="908319"/>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prstClr val="black"/>
                </a:solidFill>
                <a:latin typeface="#9Slide04 SVNSantis" panose="02000000000000000000" pitchFamily="2" charset="0"/>
              </a:rPr>
              <a:t>3</a:t>
            </a:r>
            <a:endParaRPr kumimoji="0" lang="vi-VN" sz="4400" b="0" i="0" u="none" strike="noStrike" kern="1200" cap="none" spc="0" normalizeH="0" baseline="0" noProof="0" dirty="0">
              <a:ln>
                <a:noFill/>
              </a:ln>
              <a:solidFill>
                <a:prstClr val="black"/>
              </a:solidFill>
              <a:effectLst/>
              <a:uLnTx/>
              <a:uFillTx/>
              <a:latin typeface="#9Slide04 SVNSantis" panose="02000000000000000000" pitchFamily="2" charset="0"/>
              <a:ea typeface="+mn-ea"/>
              <a:cs typeface="+mn-cs"/>
            </a:endParaRPr>
          </a:p>
        </p:txBody>
      </p:sp>
    </p:spTree>
    <p:extLst>
      <p:ext uri="{BB962C8B-B14F-4D97-AF65-F5344CB8AC3E}">
        <p14:creationId xmlns:p14="http://schemas.microsoft.com/office/powerpoint/2010/main" val="674970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292"/>
                                        </p:tgtEl>
                                        <p:attrNameLst>
                                          <p:attrName>style.visibility</p:attrName>
                                        </p:attrNameLst>
                                      </p:cBhvr>
                                      <p:to>
                                        <p:strVal val="visible"/>
                                      </p:to>
                                    </p:set>
                                    <p:anim calcmode="lin" valueType="num">
                                      <p:cBhvr additive="base">
                                        <p:cTn id="15" dur="500" fill="hold"/>
                                        <p:tgtEl>
                                          <p:spTgt spid="12292"/>
                                        </p:tgtEl>
                                        <p:attrNameLst>
                                          <p:attrName>ppt_x</p:attrName>
                                        </p:attrNameLst>
                                      </p:cBhvr>
                                      <p:tavLst>
                                        <p:tav tm="0">
                                          <p:val>
                                            <p:strVal val="#ppt_x"/>
                                          </p:val>
                                        </p:tav>
                                        <p:tav tm="100000">
                                          <p:val>
                                            <p:strVal val="#ppt_x"/>
                                          </p:val>
                                        </p:tav>
                                      </p:tavLst>
                                    </p:anim>
                                    <p:anim calcmode="lin" valueType="num">
                                      <p:cBhvr additive="base">
                                        <p:cTn id="16" dur="500" fill="hold"/>
                                        <p:tgtEl>
                                          <p:spTgt spid="1229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3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2290"/>
                                        </p:tgtEl>
                                        <p:attrNameLst>
                                          <p:attrName>style.visibility</p:attrName>
                                        </p:attrNameLst>
                                      </p:cBhvr>
                                      <p:to>
                                        <p:strVal val="visible"/>
                                      </p:to>
                                    </p:set>
                                    <p:anim calcmode="lin" valueType="num">
                                      <p:cBhvr additive="base">
                                        <p:cTn id="33" dur="500" fill="hold"/>
                                        <p:tgtEl>
                                          <p:spTgt spid="12290"/>
                                        </p:tgtEl>
                                        <p:attrNameLst>
                                          <p:attrName>ppt_x</p:attrName>
                                        </p:attrNameLst>
                                      </p:cBhvr>
                                      <p:tavLst>
                                        <p:tav tm="0">
                                          <p:val>
                                            <p:strVal val="1+#ppt_w/2"/>
                                          </p:val>
                                        </p:tav>
                                        <p:tav tm="100000">
                                          <p:val>
                                            <p:strVal val="#ppt_x"/>
                                          </p:val>
                                        </p:tav>
                                      </p:tavLst>
                                    </p:anim>
                                    <p:anim calcmode="lin" valueType="num">
                                      <p:cBhvr additive="base">
                                        <p:cTn id="34" dur="500" fill="hold"/>
                                        <p:tgtEl>
                                          <p:spTgt spid="12290"/>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1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30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1+#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50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294"/>
                                        </p:tgtEl>
                                        <p:attrNameLst>
                                          <p:attrName>style.visibility</p:attrName>
                                        </p:attrNameLst>
                                      </p:cBhvr>
                                      <p:to>
                                        <p:strVal val="visible"/>
                                      </p:to>
                                    </p:set>
                                    <p:anim calcmode="lin" valueType="num">
                                      <p:cBhvr additive="base">
                                        <p:cTn id="55" dur="500" fill="hold"/>
                                        <p:tgtEl>
                                          <p:spTgt spid="12294"/>
                                        </p:tgtEl>
                                        <p:attrNameLst>
                                          <p:attrName>ppt_x</p:attrName>
                                        </p:attrNameLst>
                                      </p:cBhvr>
                                      <p:tavLst>
                                        <p:tav tm="0">
                                          <p:val>
                                            <p:strVal val="#ppt_x"/>
                                          </p:val>
                                        </p:tav>
                                        <p:tav tm="100000">
                                          <p:val>
                                            <p:strVal val="#ppt_x"/>
                                          </p:val>
                                        </p:tav>
                                      </p:tavLst>
                                    </p:anim>
                                    <p:anim calcmode="lin" valueType="num">
                                      <p:cBhvr additive="base">
                                        <p:cTn id="56" dur="500" fill="hold"/>
                                        <p:tgtEl>
                                          <p:spTgt spid="1229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10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30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50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60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ppt_x"/>
                                          </p:val>
                                        </p:tav>
                                        <p:tav tm="100000">
                                          <p:val>
                                            <p:strVal val="#ppt_x"/>
                                          </p:val>
                                        </p:tav>
                                      </p:tavLst>
                                    </p:anim>
                                    <p:anim calcmode="lin" valueType="num">
                                      <p:cBhvr additive="base">
                                        <p:cTn id="7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7" grpId="0"/>
      <p:bldP spid="8" grpId="0"/>
      <p:bldP spid="9" grpId="0" animBg="1"/>
      <p:bldP spid="11" grpId="0"/>
      <p:bldP spid="16" grpId="0"/>
      <p:bldP spid="17" grpId="0" animBg="1"/>
      <p:bldP spid="18" grpId="0"/>
      <p:bldP spid="19" grpId="0" animBg="1"/>
      <p:bldP spid="20" grpId="0"/>
      <p:bldP spid="23" grpId="0" animBg="1"/>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01E2A978-8469-705D-44EE-E20367443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505377" y="3753123"/>
            <a:ext cx="2560318" cy="3271520"/>
          </a:xfrm>
          <a:custGeom>
            <a:avLst/>
            <a:gdLst>
              <a:gd name="connsiteX0" fmla="*/ 2285981 w 4572000"/>
              <a:gd name="connsiteY0" fmla="*/ 0 h 6858000"/>
              <a:gd name="connsiteX1" fmla="*/ 2286019 w 4572000"/>
              <a:gd name="connsiteY1" fmla="*/ 0 h 6858000"/>
              <a:gd name="connsiteX2" fmla="*/ 2519730 w 4572000"/>
              <a:gd name="connsiteY2" fmla="*/ 11802 h 6858000"/>
              <a:gd name="connsiteX3" fmla="*/ 4572000 w 4572000"/>
              <a:gd name="connsiteY3" fmla="*/ 2285999 h 6858000"/>
              <a:gd name="connsiteX4" fmla="*/ 4572000 w 4572000"/>
              <a:gd name="connsiteY4" fmla="*/ 6717322 h 6858000"/>
              <a:gd name="connsiteX5" fmla="*/ 4564897 w 4572000"/>
              <a:gd name="connsiteY5" fmla="*/ 6858000 h 6858000"/>
              <a:gd name="connsiteX6" fmla="*/ 7104 w 4572000"/>
              <a:gd name="connsiteY6" fmla="*/ 6858000 h 6858000"/>
              <a:gd name="connsiteX7" fmla="*/ 0 w 4572000"/>
              <a:gd name="connsiteY7" fmla="*/ 6717322 h 6858000"/>
              <a:gd name="connsiteX8" fmla="*/ 0 w 4572000"/>
              <a:gd name="connsiteY8" fmla="*/ 2285999 h 6858000"/>
              <a:gd name="connsiteX9" fmla="*/ 2052270 w 4572000"/>
              <a:gd name="connsiteY9" fmla="*/ 118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0" h="6858000">
                <a:moveTo>
                  <a:pt x="2285981" y="0"/>
                </a:moveTo>
                <a:lnTo>
                  <a:pt x="2286019" y="0"/>
                </a:lnTo>
                <a:lnTo>
                  <a:pt x="2519730" y="11802"/>
                </a:lnTo>
                <a:cubicBezTo>
                  <a:pt x="3672460" y="128868"/>
                  <a:pt x="4572000" y="1102384"/>
                  <a:pt x="4572000" y="2285999"/>
                </a:cubicBezTo>
                <a:lnTo>
                  <a:pt x="4572000" y="6717322"/>
                </a:lnTo>
                <a:lnTo>
                  <a:pt x="4564897" y="6858000"/>
                </a:lnTo>
                <a:lnTo>
                  <a:pt x="7104" y="6858000"/>
                </a:lnTo>
                <a:lnTo>
                  <a:pt x="0" y="6717322"/>
                </a:lnTo>
                <a:lnTo>
                  <a:pt x="0" y="2285999"/>
                </a:lnTo>
                <a:cubicBezTo>
                  <a:pt x="0" y="1102384"/>
                  <a:pt x="899540" y="128868"/>
                  <a:pt x="2052270" y="11802"/>
                </a:cubicBezTo>
                <a:close/>
              </a:path>
            </a:pathLst>
          </a:custGeom>
          <a:noFill/>
          <a:extLst>
            <a:ext uri="{909E8E84-426E-40DD-AFC4-6F175D3DCCD1}">
              <a14:hiddenFill xmlns:a14="http://schemas.microsoft.com/office/drawing/2010/main">
                <a:solidFill>
                  <a:srgbClr val="FFFFFF"/>
                </a:solidFill>
              </a14:hiddenFill>
            </a:ext>
          </a:extLst>
        </p:spPr>
      </p:pic>
      <p:pic>
        <p:nvPicPr>
          <p:cNvPr id="7" name="Hình ảnh 6">
            <a:extLst>
              <a:ext uri="{FF2B5EF4-FFF2-40B4-BE49-F238E27FC236}">
                <a16:creationId xmlns:a16="http://schemas.microsoft.com/office/drawing/2014/main" id="{0DC29784-01D3-5294-BDFB-C40E681B3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63" r="563"/>
          <a:stretch/>
        </p:blipFill>
        <p:spPr bwMode="auto">
          <a:xfrm>
            <a:off x="7831236" y="162021"/>
            <a:ext cx="2307477" cy="3500659"/>
          </a:xfrm>
          <a:custGeom>
            <a:avLst/>
            <a:gdLst>
              <a:gd name="connsiteX0" fmla="*/ 2228850 w 4457700"/>
              <a:gd name="connsiteY0" fmla="*/ 0 h 6762750"/>
              <a:gd name="connsiteX1" fmla="*/ 4457700 w 4457700"/>
              <a:gd name="connsiteY1" fmla="*/ 2228850 h 6762750"/>
              <a:gd name="connsiteX2" fmla="*/ 4457700 w 4457700"/>
              <a:gd name="connsiteY2" fmla="*/ 4533900 h 6762750"/>
              <a:gd name="connsiteX3" fmla="*/ 2228850 w 4457700"/>
              <a:gd name="connsiteY3" fmla="*/ 6762750 h 6762750"/>
              <a:gd name="connsiteX4" fmla="*/ 0 w 4457700"/>
              <a:gd name="connsiteY4" fmla="*/ 4533900 h 6762750"/>
              <a:gd name="connsiteX5" fmla="*/ 0 w 4457700"/>
              <a:gd name="connsiteY5" fmla="*/ 2228850 h 6762750"/>
              <a:gd name="connsiteX6" fmla="*/ 2228850 w 4457700"/>
              <a:gd name="connsiteY6" fmla="*/ 0 h 676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7700" h="6762750">
                <a:moveTo>
                  <a:pt x="2228850" y="0"/>
                </a:moveTo>
                <a:cubicBezTo>
                  <a:pt x="3459810" y="0"/>
                  <a:pt x="4457700" y="997890"/>
                  <a:pt x="4457700" y="2228850"/>
                </a:cubicBezTo>
                <a:lnTo>
                  <a:pt x="4457700" y="4533900"/>
                </a:lnTo>
                <a:cubicBezTo>
                  <a:pt x="4457700" y="5764860"/>
                  <a:pt x="3459810" y="6762750"/>
                  <a:pt x="2228850" y="6762750"/>
                </a:cubicBezTo>
                <a:cubicBezTo>
                  <a:pt x="997890" y="6762750"/>
                  <a:pt x="0" y="5764860"/>
                  <a:pt x="0" y="4533900"/>
                </a:cubicBezTo>
                <a:lnTo>
                  <a:pt x="0" y="2228850"/>
                </a:lnTo>
                <a:cubicBezTo>
                  <a:pt x="0" y="997890"/>
                  <a:pt x="997890" y="0"/>
                  <a:pt x="2228850" y="0"/>
                </a:cubicBezTo>
                <a:close/>
              </a:path>
            </a:pathLst>
          </a:custGeom>
          <a:noFill/>
          <a:extLst>
            <a:ext uri="{909E8E84-426E-40DD-AFC4-6F175D3DCCD1}">
              <a14:hiddenFill xmlns:a14="http://schemas.microsoft.com/office/drawing/2010/main">
                <a:solidFill>
                  <a:srgbClr val="FFFFFF"/>
                </a:solidFill>
              </a14:hiddenFill>
            </a:ext>
          </a:extLst>
        </p:spPr>
      </p:pic>
      <p:cxnSp>
        <p:nvCxnSpPr>
          <p:cNvPr id="8" name="Đường nối Thẳng 7">
            <a:extLst>
              <a:ext uri="{FF2B5EF4-FFF2-40B4-BE49-F238E27FC236}">
                <a16:creationId xmlns:a16="http://schemas.microsoft.com/office/drawing/2014/main" id="{3484DBA2-7E70-681B-6A6A-EF361F6D6692}"/>
              </a:ext>
            </a:extLst>
          </p:cNvPr>
          <p:cNvCxnSpPr/>
          <p:nvPr/>
        </p:nvCxnSpPr>
        <p:spPr>
          <a:xfrm>
            <a:off x="487680" y="314960"/>
            <a:ext cx="0" cy="65430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Đường nối Thẳng 8">
            <a:extLst>
              <a:ext uri="{FF2B5EF4-FFF2-40B4-BE49-F238E27FC236}">
                <a16:creationId xmlns:a16="http://schemas.microsoft.com/office/drawing/2014/main" id="{7A215FAC-94FC-7FAC-AF23-7CFBFE1EBE92}"/>
              </a:ext>
            </a:extLst>
          </p:cNvPr>
          <p:cNvCxnSpPr>
            <a:cxnSpLocks/>
          </p:cNvCxnSpPr>
          <p:nvPr/>
        </p:nvCxnSpPr>
        <p:spPr>
          <a:xfrm>
            <a:off x="259079" y="467360"/>
            <a:ext cx="70358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Đường nối Thẳng 10">
            <a:extLst>
              <a:ext uri="{FF2B5EF4-FFF2-40B4-BE49-F238E27FC236}">
                <a16:creationId xmlns:a16="http://schemas.microsoft.com/office/drawing/2014/main" id="{FE647D3C-D428-228D-9F7D-3B8CD4CE7717}"/>
              </a:ext>
            </a:extLst>
          </p:cNvPr>
          <p:cNvCxnSpPr>
            <a:cxnSpLocks/>
          </p:cNvCxnSpPr>
          <p:nvPr/>
        </p:nvCxnSpPr>
        <p:spPr>
          <a:xfrm>
            <a:off x="11704320" y="314960"/>
            <a:ext cx="0" cy="6695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Hình Bầu dục 14">
            <a:extLst>
              <a:ext uri="{FF2B5EF4-FFF2-40B4-BE49-F238E27FC236}">
                <a16:creationId xmlns:a16="http://schemas.microsoft.com/office/drawing/2014/main" id="{57668D71-1D2C-07D3-5972-AE4DF0A9F5E2}"/>
              </a:ext>
            </a:extLst>
          </p:cNvPr>
          <p:cNvSpPr/>
          <p:nvPr/>
        </p:nvSpPr>
        <p:spPr>
          <a:xfrm>
            <a:off x="1387085" y="791087"/>
            <a:ext cx="970035" cy="97003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6" name="Hộp Văn bản 15">
            <a:extLst>
              <a:ext uri="{FF2B5EF4-FFF2-40B4-BE49-F238E27FC236}">
                <a16:creationId xmlns:a16="http://schemas.microsoft.com/office/drawing/2014/main" id="{CB7EF66D-007C-551E-308B-F084EA5FF33A}"/>
              </a:ext>
            </a:extLst>
          </p:cNvPr>
          <p:cNvSpPr txBox="1"/>
          <p:nvPr/>
        </p:nvSpPr>
        <p:spPr>
          <a:xfrm>
            <a:off x="2520632" y="791086"/>
            <a:ext cx="414337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Thực</a:t>
            </a:r>
            <a:r>
              <a:rPr kumimoji="0" lang="en-US" sz="20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nghiệm</a:t>
            </a:r>
            <a:r>
              <a:rPr kumimoji="0" lang="en-US" sz="20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đối</a:t>
            </a:r>
            <a:r>
              <a:rPr kumimoji="0" lang="en-US" sz="20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nghịch</a:t>
            </a:r>
            <a:endParaRPr kumimoji="0" lang="vi-VN" sz="20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17" name="Hộp Văn bản 16">
            <a:extLst>
              <a:ext uri="{FF2B5EF4-FFF2-40B4-BE49-F238E27FC236}">
                <a16:creationId xmlns:a16="http://schemas.microsoft.com/office/drawing/2014/main" id="{2DF4D5A1-4471-444B-4C74-E0C4C81475F0}"/>
              </a:ext>
            </a:extLst>
          </p:cNvPr>
          <p:cNvSpPr txBox="1"/>
          <p:nvPr/>
        </p:nvSpPr>
        <p:spPr>
          <a:xfrm>
            <a:off x="1643978" y="891383"/>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prstClr val="black"/>
                </a:solidFill>
                <a:latin typeface="#9Slide04 SVNSantis" panose="02000000000000000000" pitchFamily="2" charset="0"/>
              </a:rPr>
              <a:t>4</a:t>
            </a:r>
            <a:endParaRPr kumimoji="0" lang="vi-VN" sz="4400" b="0" i="0" u="none" strike="noStrike" kern="1200" cap="none" spc="0" normalizeH="0" baseline="0" noProof="0" dirty="0">
              <a:ln>
                <a:noFill/>
              </a:ln>
              <a:solidFill>
                <a:prstClr val="black"/>
              </a:solidFill>
              <a:effectLst/>
              <a:uLnTx/>
              <a:uFillTx/>
              <a:latin typeface="#9Slide04 SVNSantis" panose="02000000000000000000" pitchFamily="2" charset="0"/>
              <a:ea typeface="+mn-ea"/>
              <a:cs typeface="+mn-cs"/>
            </a:endParaRPr>
          </a:p>
        </p:txBody>
      </p:sp>
      <p:sp>
        <p:nvSpPr>
          <p:cNvPr id="18" name="Hộp Văn bản 17">
            <a:extLst>
              <a:ext uri="{FF2B5EF4-FFF2-40B4-BE49-F238E27FC236}">
                <a16:creationId xmlns:a16="http://schemas.microsoft.com/office/drawing/2014/main" id="{CCEDA9A5-4923-E024-3463-62E91D1FC7AA}"/>
              </a:ext>
            </a:extLst>
          </p:cNvPr>
          <p:cNvSpPr txBox="1"/>
          <p:nvPr/>
        </p:nvSpPr>
        <p:spPr>
          <a:xfrm>
            <a:off x="2532733" y="1276103"/>
            <a:ext cx="365870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Mục</a:t>
            </a:r>
            <a:r>
              <a:rPr kumimoji="0" lang="en-US" sz="1800" b="1" i="0" u="none" strike="noStrike" kern="1200" cap="none" spc="0" normalizeH="0" baseline="0" noProof="0" dirty="0">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1" i="0" u="none" strike="noStrike" kern="1200" cap="none" spc="0" normalizeH="0" baseline="0" noProof="0" dirty="0" err="1">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tiêu</a:t>
            </a:r>
            <a:r>
              <a:rPr kumimoji="0" lang="en-US" sz="1800" b="1" i="0" u="none" strike="noStrike" kern="1200" cap="none" spc="0" normalizeH="0" baseline="0" noProof="0" dirty="0">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1" i="0" u="none" strike="noStrike" kern="1200" cap="none" spc="0" normalizeH="0" baseline="0" noProof="0" dirty="0" err="1">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nghiên</a:t>
            </a:r>
            <a:r>
              <a:rPr kumimoji="0" lang="en-US" sz="1800" b="1" i="0" u="none" strike="noStrike" kern="1200" cap="none" spc="0" normalizeH="0" baseline="0" noProof="0" dirty="0">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1" i="0" u="none" strike="noStrike" kern="1200" cap="none" spc="0" normalizeH="0" baseline="0" noProof="0" dirty="0" err="1">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cứu</a:t>
            </a:r>
            <a:r>
              <a:rPr kumimoji="0" lang="en-US" sz="1800" b="1" i="0" u="none" strike="noStrike" kern="1200" cap="none" spc="0" normalizeH="0" baseline="0" noProof="0" dirty="0">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Nghiên</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cứu</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về</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bảo</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mật</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mạng</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không</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dây</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và</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cách</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các</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kẻ</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tấn</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công</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có</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thể</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xâm</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nhập</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vào</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mạng</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Wi-Fi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của</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một</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tổ</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chức</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Mục</a:t>
            </a:r>
            <a:r>
              <a:rPr kumimoji="0" lang="en-US" sz="1800" b="1" i="0" u="none" strike="noStrike" kern="1200" cap="none" spc="0" normalizeH="0" baseline="0" noProof="0" dirty="0">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1" i="0" u="none" strike="noStrike" kern="1200" cap="none" spc="0" normalizeH="0" baseline="0" noProof="0" dirty="0" err="1">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đích</a:t>
            </a:r>
            <a:r>
              <a:rPr kumimoji="0" lang="en-US" sz="1800" b="1" i="0" u="none" strike="noStrike" kern="1200" cap="none" spc="0" normalizeH="0" baseline="0" noProof="0" dirty="0">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là</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tìm</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hiểu</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cách</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bảo</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vệ</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mạng</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không</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dây</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khỏi</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các</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kẻ</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tấn</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a:t>
            </a:r>
            <a:r>
              <a:rPr kumimoji="0" lang="en-US"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công</a:t>
            </a:r>
            <a:r>
              <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a:t>
            </a:r>
            <a:endParaRPr kumimoji="0" lang="vi-VN" sz="1800" b="0" i="0" u="none" strike="noStrike" kern="1200" cap="none" spc="0" normalizeH="0" baseline="0" noProof="0" dirty="0">
              <a:ln>
                <a:noFill/>
              </a:ln>
              <a:solidFill>
                <a:prstClr val="black"/>
              </a:solidFill>
              <a:effectLst/>
              <a:uLnTx/>
              <a:uFillTx/>
              <a:latin typeface="#9Slide03 Encode Sans Semi Cond" panose="00000506000000000000" pitchFamily="2" charset="0"/>
            </a:endParaRPr>
          </a:p>
        </p:txBody>
      </p:sp>
      <p:sp>
        <p:nvSpPr>
          <p:cNvPr id="19" name="Hình Bầu dục 18">
            <a:extLst>
              <a:ext uri="{FF2B5EF4-FFF2-40B4-BE49-F238E27FC236}">
                <a16:creationId xmlns:a16="http://schemas.microsoft.com/office/drawing/2014/main" id="{DF0DA55C-01F4-2F60-A49D-3B3AB62FF23F}"/>
              </a:ext>
            </a:extLst>
          </p:cNvPr>
          <p:cNvSpPr/>
          <p:nvPr/>
        </p:nvSpPr>
        <p:spPr>
          <a:xfrm>
            <a:off x="10099957" y="2955063"/>
            <a:ext cx="970035" cy="97003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0" name="Hộp Văn bản 19">
            <a:extLst>
              <a:ext uri="{FF2B5EF4-FFF2-40B4-BE49-F238E27FC236}">
                <a16:creationId xmlns:a16="http://schemas.microsoft.com/office/drawing/2014/main" id="{BA09F73D-CE42-E0E1-63D7-7C35CC9F1C93}"/>
              </a:ext>
            </a:extLst>
          </p:cNvPr>
          <p:cNvSpPr txBox="1"/>
          <p:nvPr/>
        </p:nvSpPr>
        <p:spPr>
          <a:xfrm>
            <a:off x="7075309" y="3725043"/>
            <a:ext cx="3270879"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Thực</a:t>
            </a:r>
            <a:r>
              <a:rPr kumimoji="0" lang="en-US" sz="20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nghiệm</a:t>
            </a:r>
            <a:r>
              <a:rPr kumimoji="0" lang="en-US" sz="20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 so </a:t>
            </a:r>
            <a:r>
              <a:rPr kumimoji="0" lang="en-US" sz="2000" b="1" i="0" u="none" strike="noStrike" kern="1200" cap="none" spc="0" normalizeH="0" baseline="0" noProof="0" dirty="0" err="1">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sánh</a:t>
            </a:r>
            <a:endParaRPr kumimoji="0" lang="vi-VN" sz="20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21" name="Hộp Văn bản 20">
            <a:extLst>
              <a:ext uri="{FF2B5EF4-FFF2-40B4-BE49-F238E27FC236}">
                <a16:creationId xmlns:a16="http://schemas.microsoft.com/office/drawing/2014/main" id="{C4F07126-D796-B1B9-50F5-3089B6F6DC68}"/>
              </a:ext>
            </a:extLst>
          </p:cNvPr>
          <p:cNvSpPr txBox="1"/>
          <p:nvPr/>
        </p:nvSpPr>
        <p:spPr>
          <a:xfrm>
            <a:off x="10356850" y="3055359"/>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prstClr val="black"/>
                </a:solidFill>
                <a:latin typeface="#9Slide04 SVNSantis" panose="02000000000000000000" pitchFamily="2" charset="0"/>
              </a:rPr>
              <a:t>5</a:t>
            </a:r>
            <a:endParaRPr kumimoji="0" lang="vi-VN" sz="4400" b="0" i="0" u="none" strike="noStrike" kern="1200" cap="none" spc="0" normalizeH="0" baseline="0" noProof="0" dirty="0">
              <a:ln>
                <a:noFill/>
              </a:ln>
              <a:solidFill>
                <a:prstClr val="black"/>
              </a:solidFill>
              <a:effectLst/>
              <a:uLnTx/>
              <a:uFillTx/>
              <a:latin typeface="#9Slide04 SVNSantis" panose="02000000000000000000" pitchFamily="2" charset="0"/>
              <a:ea typeface="+mn-ea"/>
              <a:cs typeface="+mn-cs"/>
            </a:endParaRPr>
          </a:p>
        </p:txBody>
      </p:sp>
      <p:sp>
        <p:nvSpPr>
          <p:cNvPr id="22" name="Hộp Văn bản 21">
            <a:extLst>
              <a:ext uri="{FF2B5EF4-FFF2-40B4-BE49-F238E27FC236}">
                <a16:creationId xmlns:a16="http://schemas.microsoft.com/office/drawing/2014/main" id="{8CBD6564-6436-03BA-459C-4D5FA8C84750}"/>
              </a:ext>
            </a:extLst>
          </p:cNvPr>
          <p:cNvSpPr txBox="1"/>
          <p:nvPr/>
        </p:nvSpPr>
        <p:spPr>
          <a:xfrm>
            <a:off x="7075309" y="4234721"/>
            <a:ext cx="4112467" cy="230832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Mục tiêu nghiên cứu: </a:t>
            </a:r>
            <a:r>
              <a:rPr kumimoji="0" lang="vi-VN"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So sánh hiệu suất của hai hệ điều hành di động phổ biến: </a:t>
            </a:r>
            <a:r>
              <a:rPr kumimoji="0" lang="vi-VN"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Android</a:t>
            </a:r>
            <a:r>
              <a:rPr kumimoji="0" lang="vi-VN"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 và </a:t>
            </a:r>
            <a:r>
              <a:rPr kumimoji="0" lang="vi-VN" sz="1800" b="0" i="0" u="none" strike="noStrike" kern="1200" cap="none" spc="0" normalizeH="0" baseline="0" noProof="0" dirty="0" err="1">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iOS</a:t>
            </a:r>
            <a:r>
              <a:rPr kumimoji="0" lang="vi-VN"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schemeClr val="accent4"/>
                </a:solidFill>
                <a:effectLst/>
                <a:uLnTx/>
                <a:uFillTx/>
                <a:latin typeface="#9Slide03 Encode Sans Semi Cond" panose="00000506000000000000" pitchFamily="2" charset="0"/>
                <a:ea typeface="Roboto" panose="020B0604020202020204" pitchFamily="2" charset="0"/>
                <a:cs typeface="Roboto" panose="020B0604020202020204" pitchFamily="2" charset="0"/>
              </a:rPr>
              <a:t>Mục đích: </a:t>
            </a:r>
            <a:r>
              <a:rPr kumimoji="0" lang="vi-VN"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rPr>
              <a:t>theo dõi sự trải nghiệm của người dùng, tốc độ hoạt động, tiêu thụ năng lượng và các yếu tố khác để so sánh hiệu suất của hai hệ điều hành này.</a:t>
            </a:r>
            <a:endParaRPr kumimoji="0" lang="vi-VN" sz="1800" b="0" i="0" u="none" strike="noStrike" kern="1200" cap="none" spc="0" normalizeH="0" baseline="0" noProof="0" dirty="0">
              <a:ln>
                <a:noFill/>
              </a:ln>
              <a:solidFill>
                <a:prstClr val="black"/>
              </a:solidFill>
              <a:effectLst/>
              <a:uLnTx/>
              <a:uFillTx/>
              <a:latin typeface="#9Slide03 Encode Sans Semi Cond" panose="00000506000000000000" pitchFamily="2" charset="0"/>
            </a:endParaRPr>
          </a:p>
        </p:txBody>
      </p:sp>
      <p:sp>
        <p:nvSpPr>
          <p:cNvPr id="2" name="Hộp Văn bản 1">
            <a:extLst>
              <a:ext uri="{FF2B5EF4-FFF2-40B4-BE49-F238E27FC236}">
                <a16:creationId xmlns:a16="http://schemas.microsoft.com/office/drawing/2014/main" id="{54DA76D3-E285-8592-C6A7-41106646EEAC}"/>
              </a:ext>
            </a:extLst>
          </p:cNvPr>
          <p:cNvSpPr txBox="1"/>
          <p:nvPr/>
        </p:nvSpPr>
        <p:spPr>
          <a:xfrm rot="16200000">
            <a:off x="-737470" y="4920686"/>
            <a:ext cx="31957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rPr>
              <a:t>MỤC ĐÍCH</a:t>
            </a:r>
            <a:endParaRPr kumimoji="0" lang="vi-VN" sz="3600" b="1" i="0" u="none" strike="noStrike" kern="1200" cap="none" spc="0" normalizeH="0" baseline="0" noProof="0" dirty="0">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endParaRPr>
          </a:p>
        </p:txBody>
      </p:sp>
    </p:spTree>
    <p:extLst>
      <p:ext uri="{BB962C8B-B14F-4D97-AF65-F5344CB8AC3E}">
        <p14:creationId xmlns:p14="http://schemas.microsoft.com/office/powerpoint/2010/main" val="39520837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1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20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30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40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p:bldP spid="19" grpId="0" animBg="1"/>
      <p:bldP spid="20"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BB64446-86AF-7ACF-B561-AB7DB2E29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820" b="78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0CA598F3-DECE-216E-337F-37BBCB20A4AA}"/>
              </a:ext>
            </a:extLst>
          </p:cNvPr>
          <p:cNvSpPr/>
          <p:nvPr/>
        </p:nvSpPr>
        <p:spPr>
          <a:xfrm>
            <a:off x="2336800" y="960121"/>
            <a:ext cx="5933439" cy="647601"/>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lumMod val="95000"/>
                  <a:lumOff val="5000"/>
                </a:prst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3" name="Hình chữ nhật 2">
            <a:extLst>
              <a:ext uri="{FF2B5EF4-FFF2-40B4-BE49-F238E27FC236}">
                <a16:creationId xmlns:a16="http://schemas.microsoft.com/office/drawing/2014/main" id="{0DDCF4F7-64E6-9D1D-26DB-EC0CC399A111}"/>
              </a:ext>
            </a:extLst>
          </p:cNvPr>
          <p:cNvSpPr/>
          <p:nvPr/>
        </p:nvSpPr>
        <p:spPr>
          <a:xfrm>
            <a:off x="2336800" y="960120"/>
            <a:ext cx="152400" cy="1092201"/>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4" name="Hộp Văn bản 3">
            <a:extLst>
              <a:ext uri="{FF2B5EF4-FFF2-40B4-BE49-F238E27FC236}">
                <a16:creationId xmlns:a16="http://schemas.microsoft.com/office/drawing/2014/main" id="{05C9F4FF-3D56-6323-BB0D-9D8B01C17C90}"/>
              </a:ext>
            </a:extLst>
          </p:cNvPr>
          <p:cNvSpPr txBox="1"/>
          <p:nvPr/>
        </p:nvSpPr>
        <p:spPr>
          <a:xfrm>
            <a:off x="2709606" y="1080809"/>
            <a:ext cx="41433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PHÂN LOẠI THỰC NGHIỆM</a:t>
            </a:r>
            <a:endParaRPr kumimoji="0" lang="vi-VN" sz="18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8" name="Hộp Văn bản 7">
            <a:extLst>
              <a:ext uri="{FF2B5EF4-FFF2-40B4-BE49-F238E27FC236}">
                <a16:creationId xmlns:a16="http://schemas.microsoft.com/office/drawing/2014/main" id="{F08F6A78-922D-4D34-3001-7895713BBBBE}"/>
              </a:ext>
            </a:extLst>
          </p:cNvPr>
          <p:cNvSpPr txBox="1"/>
          <p:nvPr/>
        </p:nvSpPr>
        <p:spPr>
          <a:xfrm>
            <a:off x="2494850" y="1607722"/>
            <a:ext cx="180333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rPr>
              <a:t>02</a:t>
            </a:r>
            <a:endParaRPr kumimoji="0" lang="vi-VN"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endParaRPr>
          </a:p>
        </p:txBody>
      </p:sp>
      <p:cxnSp>
        <p:nvCxnSpPr>
          <p:cNvPr id="9" name="Đường nối Thẳng 8">
            <a:extLst>
              <a:ext uri="{FF2B5EF4-FFF2-40B4-BE49-F238E27FC236}">
                <a16:creationId xmlns:a16="http://schemas.microsoft.com/office/drawing/2014/main" id="{40AB4291-D4DD-1759-4B1A-22320FBDC75E}"/>
              </a:ext>
            </a:extLst>
          </p:cNvPr>
          <p:cNvCxnSpPr/>
          <p:nvPr/>
        </p:nvCxnSpPr>
        <p:spPr>
          <a:xfrm>
            <a:off x="11653520" y="314960"/>
            <a:ext cx="0" cy="654304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cxnSp>
        <p:nvCxnSpPr>
          <p:cNvPr id="10" name="Đường nối Thẳng 9">
            <a:extLst>
              <a:ext uri="{FF2B5EF4-FFF2-40B4-BE49-F238E27FC236}">
                <a16:creationId xmlns:a16="http://schemas.microsoft.com/office/drawing/2014/main" id="{D8CF0E22-9D8E-B2E6-1785-45C04811CE72}"/>
              </a:ext>
            </a:extLst>
          </p:cNvPr>
          <p:cNvCxnSpPr>
            <a:cxnSpLocks/>
          </p:cNvCxnSpPr>
          <p:nvPr/>
        </p:nvCxnSpPr>
        <p:spPr>
          <a:xfrm>
            <a:off x="5105399" y="528320"/>
            <a:ext cx="6878320" cy="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sp>
        <p:nvSpPr>
          <p:cNvPr id="6" name="Hình chữ nhật 5">
            <a:extLst>
              <a:ext uri="{FF2B5EF4-FFF2-40B4-BE49-F238E27FC236}">
                <a16:creationId xmlns:a16="http://schemas.microsoft.com/office/drawing/2014/main" id="{366C6064-AE33-0852-0205-FD4828827C53}"/>
              </a:ext>
            </a:extLst>
          </p:cNvPr>
          <p:cNvSpPr/>
          <p:nvPr/>
        </p:nvSpPr>
        <p:spPr>
          <a:xfrm>
            <a:off x="3055716" y="3147281"/>
            <a:ext cx="3797265" cy="3772292"/>
          </a:xfrm>
          <a:prstGeom prst="rect">
            <a:avLst/>
          </a:prstGeom>
          <a:solidFill>
            <a:schemeClr val="bg1">
              <a:lumMod val="50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Đường nối Thẳng 10">
            <a:extLst>
              <a:ext uri="{FF2B5EF4-FFF2-40B4-BE49-F238E27FC236}">
                <a16:creationId xmlns:a16="http://schemas.microsoft.com/office/drawing/2014/main" id="{6DDF48D1-31C5-BDE4-74CC-052A7D7D9E7B}"/>
              </a:ext>
            </a:extLst>
          </p:cNvPr>
          <p:cNvCxnSpPr/>
          <p:nvPr/>
        </p:nvCxnSpPr>
        <p:spPr>
          <a:xfrm>
            <a:off x="3345817" y="3586480"/>
            <a:ext cx="0" cy="6543040"/>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8" name="Hộp Văn bản 17">
            <a:extLst>
              <a:ext uri="{FF2B5EF4-FFF2-40B4-BE49-F238E27FC236}">
                <a16:creationId xmlns:a16="http://schemas.microsoft.com/office/drawing/2014/main" id="{6FBB8C28-4B10-E8DA-ACA9-E399F13B5C3A}"/>
              </a:ext>
            </a:extLst>
          </p:cNvPr>
          <p:cNvSpPr txBox="1"/>
          <p:nvPr/>
        </p:nvSpPr>
        <p:spPr>
          <a:xfrm>
            <a:off x="3096762" y="3612494"/>
            <a:ext cx="3400039" cy="3411255"/>
          </a:xfrm>
          <a:prstGeom prst="rect">
            <a:avLst/>
          </a:prstGeom>
          <a:noFill/>
        </p:spPr>
        <p:txBody>
          <a:bodyPr wrap="square">
            <a:spAutoFit/>
          </a:bodyPr>
          <a:lstStyle/>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trong phòng thí nghiệm</a:t>
            </a:r>
            <a:endParaRPr lang="vi-VN" sz="2000" b="0" dirty="0">
              <a:solidFill>
                <a:schemeClr val="bg1"/>
              </a:solidFill>
              <a:effectLst/>
              <a:latin typeface="#9Slide03 Encode Sans Semi Expa#9Slide03 Encode Sans Semi Expa" panose="00000505000000000000" pitchFamily="2" charset="0"/>
            </a:endParaRP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tại hiện trường</a:t>
            </a:r>
            <a:endParaRPr lang="vi-VN" sz="2000" b="0" dirty="0">
              <a:solidFill>
                <a:schemeClr val="bg1"/>
              </a:solidFill>
              <a:effectLst/>
              <a:latin typeface="#9Slide03 Encode Sans Semi Expa#9Slide03 Encode Sans Semi Expa" panose="00000505000000000000" pitchFamily="2" charset="0"/>
            </a:endParaRP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trong quần thể xã hội</a:t>
            </a:r>
            <a:br>
              <a:rPr lang="vi-VN" sz="2000" dirty="0">
                <a:solidFill>
                  <a:schemeClr val="bg1"/>
                </a:solidFill>
                <a:latin typeface="#9Slide03 Encode Sans Semi Expa#9Slide03 Encode Sans Semi Expa" panose="00000505000000000000" pitchFamily="2" charset="0"/>
              </a:rPr>
            </a:br>
            <a:endParaRPr kumimoji="0" lang="vi-VN" sz="2000" b="0" i="0" u="none" strike="noStrike" kern="1200" cap="none" spc="0" normalizeH="0" baseline="0" noProof="0" dirty="0">
              <a:ln>
                <a:noFill/>
              </a:ln>
              <a:solidFill>
                <a:schemeClr val="bg1"/>
              </a:solidFill>
              <a:effectLst/>
              <a:uLnTx/>
              <a:uFillTx/>
              <a:latin typeface="#9Slide03 Encode Sans Semi Expa#9Slide03 Encode Sans Semi Expa" panose="00000505000000000000" pitchFamily="2" charset="0"/>
              <a:cs typeface="#9Slide03 Arima Madurai ExtraBo" panose="00000900000000000000" pitchFamily="2" charset="0"/>
            </a:endParaRPr>
          </a:p>
        </p:txBody>
      </p:sp>
      <p:sp>
        <p:nvSpPr>
          <p:cNvPr id="21" name="Hộp Văn bản 20">
            <a:extLst>
              <a:ext uri="{FF2B5EF4-FFF2-40B4-BE49-F238E27FC236}">
                <a16:creationId xmlns:a16="http://schemas.microsoft.com/office/drawing/2014/main" id="{2CC97AED-FD38-800E-3A05-CA5441292C6E}"/>
              </a:ext>
            </a:extLst>
          </p:cNvPr>
          <p:cNvSpPr txBox="1"/>
          <p:nvPr/>
        </p:nvSpPr>
        <p:spPr>
          <a:xfrm>
            <a:off x="3396518" y="3234026"/>
            <a:ext cx="29504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Nơi</a:t>
            </a:r>
            <a:r>
              <a:rPr kumimoji="0" lang="en-US" sz="2000" b="1" i="0" u="none" strike="noStrike" kern="1200" cap="none" spc="0" normalizeH="0" baseline="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thực</a:t>
            </a:r>
            <a:r>
              <a:rPr kumimoji="0" lang="en-US" sz="2000" b="1" i="0" u="none" strike="noStrike" kern="1200" cap="none" spc="0" normalizeH="0" baseline="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nghiệm</a:t>
            </a:r>
            <a:endParaRPr kumimoji="0" lang="vi-VN" sz="2000" b="1" i="0" u="none" strike="noStrike" kern="1200" cap="none" spc="0" normalizeH="0" baseline="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7" name="Hình chữ nhật 6">
            <a:extLst>
              <a:ext uri="{FF2B5EF4-FFF2-40B4-BE49-F238E27FC236}">
                <a16:creationId xmlns:a16="http://schemas.microsoft.com/office/drawing/2014/main" id="{751625D0-D1C6-BDB2-D138-86CDBFC2EF04}"/>
              </a:ext>
            </a:extLst>
          </p:cNvPr>
          <p:cNvSpPr/>
          <p:nvPr/>
        </p:nvSpPr>
        <p:spPr>
          <a:xfrm>
            <a:off x="7171652" y="3116495"/>
            <a:ext cx="3980231" cy="3772292"/>
          </a:xfrm>
          <a:prstGeom prst="rect">
            <a:avLst/>
          </a:prstGeom>
          <a:solidFill>
            <a:schemeClr val="bg1">
              <a:lumMod val="50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ộp Văn bản 11">
            <a:extLst>
              <a:ext uri="{FF2B5EF4-FFF2-40B4-BE49-F238E27FC236}">
                <a16:creationId xmlns:a16="http://schemas.microsoft.com/office/drawing/2014/main" id="{77D9017F-3358-6730-2C87-4F5EE7875895}"/>
              </a:ext>
            </a:extLst>
          </p:cNvPr>
          <p:cNvSpPr txBox="1"/>
          <p:nvPr/>
        </p:nvSpPr>
        <p:spPr>
          <a:xfrm>
            <a:off x="7130606" y="3665060"/>
            <a:ext cx="3797265" cy="2641813"/>
          </a:xfrm>
          <a:prstGeom prst="rect">
            <a:avLst/>
          </a:prstGeom>
          <a:noFill/>
        </p:spPr>
        <p:txBody>
          <a:bodyPr wrap="square">
            <a:spAutoFit/>
          </a:bodyPr>
          <a:lstStyle/>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thăm dò </a:t>
            </a: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kiểm tra </a:t>
            </a: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song hành </a:t>
            </a: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đối nghịch</a:t>
            </a:r>
          </a:p>
          <a:p>
            <a:pPr marL="641350" indent="-285750" rtl="0">
              <a:lnSpc>
                <a:spcPct val="150000"/>
              </a:lnSpc>
              <a:spcBef>
                <a:spcPts val="600"/>
              </a:spcBef>
              <a:spcAft>
                <a:spcPts val="0"/>
              </a:spcAft>
              <a:buFont typeface="Arial" panose="020B0604020202020204" pitchFamily="34" charset="0"/>
              <a:buChar char="•"/>
            </a:pPr>
            <a:r>
              <a:rPr lang="vi-VN" sz="2000" b="0" i="0" u="none" strike="noStrike" dirty="0">
                <a:solidFill>
                  <a:schemeClr val="bg1"/>
                </a:solidFill>
                <a:effectLst/>
                <a:latin typeface="#9Slide03 Encode Sans Semi Expa#9Slide03 Encode Sans Semi Expa" panose="00000505000000000000" pitchFamily="2" charset="0"/>
              </a:rPr>
              <a:t>Thực nghiệm so sánh </a:t>
            </a:r>
            <a:endParaRPr kumimoji="0" lang="vi-VN" sz="2000" b="0" i="0" u="none" strike="noStrike" kern="1200" cap="none" spc="0" normalizeH="0" baseline="0" noProof="0" dirty="0">
              <a:ln>
                <a:noFill/>
              </a:ln>
              <a:solidFill>
                <a:schemeClr val="bg1"/>
              </a:solidFill>
              <a:effectLst/>
              <a:uLnTx/>
              <a:uFillTx/>
              <a:latin typeface="#9Slide03 Encode Sans Semi Expa#9Slide03 Encode Sans Semi Expa" panose="00000505000000000000" pitchFamily="2" charset="0"/>
              <a:cs typeface="#9Slide03 Arima Madurai ExtraBo" panose="00000900000000000000" pitchFamily="2" charset="0"/>
            </a:endParaRPr>
          </a:p>
        </p:txBody>
      </p:sp>
      <p:sp>
        <p:nvSpPr>
          <p:cNvPr id="13" name="Hộp Văn bản 12">
            <a:extLst>
              <a:ext uri="{FF2B5EF4-FFF2-40B4-BE49-F238E27FC236}">
                <a16:creationId xmlns:a16="http://schemas.microsoft.com/office/drawing/2014/main" id="{84D3D407-8AC1-994D-E806-8822217596AC}"/>
              </a:ext>
            </a:extLst>
          </p:cNvPr>
          <p:cNvSpPr txBox="1"/>
          <p:nvPr/>
        </p:nvSpPr>
        <p:spPr>
          <a:xfrm>
            <a:off x="7496301" y="3228945"/>
            <a:ext cx="29504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Mục</a:t>
            </a:r>
            <a:r>
              <a:rPr kumimoji="0" lang="en-US" sz="2000" b="1" i="0" u="none" strike="noStrike" kern="1200" cap="none" spc="0" normalizeH="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đích</a:t>
            </a:r>
            <a:endParaRPr kumimoji="0" lang="vi-VN" sz="2000" b="1" i="0" u="none" strike="noStrike" kern="1200" cap="none" spc="0" normalizeH="0" baseline="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endParaRPr>
          </a:p>
        </p:txBody>
      </p:sp>
      <p:cxnSp>
        <p:nvCxnSpPr>
          <p:cNvPr id="15" name="Đường nối Thẳng 14">
            <a:extLst>
              <a:ext uri="{FF2B5EF4-FFF2-40B4-BE49-F238E27FC236}">
                <a16:creationId xmlns:a16="http://schemas.microsoft.com/office/drawing/2014/main" id="{DB3BB53C-D715-17C7-15CC-685051A27AE8}"/>
              </a:ext>
            </a:extLst>
          </p:cNvPr>
          <p:cNvCxnSpPr>
            <a:cxnSpLocks/>
          </p:cNvCxnSpPr>
          <p:nvPr/>
        </p:nvCxnSpPr>
        <p:spPr>
          <a:xfrm>
            <a:off x="7496301" y="3900925"/>
            <a:ext cx="0" cy="2987862"/>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23" name="Đường nối Thẳng 22">
            <a:extLst>
              <a:ext uri="{FF2B5EF4-FFF2-40B4-BE49-F238E27FC236}">
                <a16:creationId xmlns:a16="http://schemas.microsoft.com/office/drawing/2014/main" id="{381AD818-760B-3CF5-B0CE-9F14AF60EC62}"/>
              </a:ext>
            </a:extLst>
          </p:cNvPr>
          <p:cNvCxnSpPr>
            <a:cxnSpLocks/>
          </p:cNvCxnSpPr>
          <p:nvPr/>
        </p:nvCxnSpPr>
        <p:spPr>
          <a:xfrm>
            <a:off x="14620239" y="-127694"/>
            <a:ext cx="6878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Hình chữ nhật 25">
            <a:extLst>
              <a:ext uri="{FF2B5EF4-FFF2-40B4-BE49-F238E27FC236}">
                <a16:creationId xmlns:a16="http://schemas.microsoft.com/office/drawing/2014/main" id="{88F9C9E6-ED90-1CF8-0A71-0D38DB3775FE}"/>
              </a:ext>
            </a:extLst>
          </p:cNvPr>
          <p:cNvSpPr/>
          <p:nvPr/>
        </p:nvSpPr>
        <p:spPr>
          <a:xfrm>
            <a:off x="6575598" y="-2261059"/>
            <a:ext cx="4907279" cy="17607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2">
            <a:extLst>
              <a:ext uri="{FF2B5EF4-FFF2-40B4-BE49-F238E27FC236}">
                <a16:creationId xmlns:a16="http://schemas.microsoft.com/office/drawing/2014/main" id="{EDEDEDF0-0113-25B6-18D9-FB1FB4B7F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flipH="1">
            <a:off x="129794" y="-7667168"/>
            <a:ext cx="403749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840214"/>
      </p:ext>
    </p:extLst>
  </p:cSld>
  <p:clrMapOvr>
    <a:masterClrMapping/>
  </p:clrMapOvr>
  <p:transition spd="slow" advClick="0" advTm="1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29F22681-30E5-AA51-4694-20F695EB6BFA}"/>
              </a:ext>
            </a:extLst>
          </p:cNvPr>
          <p:cNvCxnSpPr>
            <a:cxnSpLocks/>
          </p:cNvCxnSpPr>
          <p:nvPr/>
        </p:nvCxnSpPr>
        <p:spPr>
          <a:xfrm>
            <a:off x="5140123" y="6373535"/>
            <a:ext cx="6878320" cy="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98C485D6-CEC0-05A0-F05B-CDB7CF6F61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flipH="1">
            <a:off x="888839" y="0"/>
            <a:ext cx="4037496"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Đường nối Thẳng 1">
            <a:extLst>
              <a:ext uri="{FF2B5EF4-FFF2-40B4-BE49-F238E27FC236}">
                <a16:creationId xmlns:a16="http://schemas.microsoft.com/office/drawing/2014/main" id="{21F1D532-F2DB-A8E8-79A2-8B91B6767E1B}"/>
              </a:ext>
            </a:extLst>
          </p:cNvPr>
          <p:cNvCxnSpPr/>
          <p:nvPr/>
        </p:nvCxnSpPr>
        <p:spPr>
          <a:xfrm>
            <a:off x="11676669" y="157480"/>
            <a:ext cx="0" cy="654304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cxnSp>
        <p:nvCxnSpPr>
          <p:cNvPr id="13" name="Đường nối Thẳng 12">
            <a:extLst>
              <a:ext uri="{FF2B5EF4-FFF2-40B4-BE49-F238E27FC236}">
                <a16:creationId xmlns:a16="http://schemas.microsoft.com/office/drawing/2014/main" id="{24A2F55F-547B-D84A-0BC8-A6025BEA41C0}"/>
              </a:ext>
            </a:extLst>
          </p:cNvPr>
          <p:cNvCxnSpPr>
            <a:cxnSpLocks/>
          </p:cNvCxnSpPr>
          <p:nvPr/>
        </p:nvCxnSpPr>
        <p:spPr>
          <a:xfrm>
            <a:off x="441481" y="4835870"/>
            <a:ext cx="0" cy="4703951"/>
          </a:xfrm>
          <a:prstGeom prst="line">
            <a:avLst/>
          </a:prstGeom>
          <a:ln>
            <a:solidFill>
              <a:srgbClr val="4E6E58"/>
            </a:solidFill>
            <a:prstDash val="lgDashDotDot"/>
          </a:ln>
        </p:spPr>
        <p:style>
          <a:lnRef idx="1">
            <a:schemeClr val="accent1"/>
          </a:lnRef>
          <a:fillRef idx="0">
            <a:schemeClr val="accent1"/>
          </a:fillRef>
          <a:effectRef idx="0">
            <a:schemeClr val="accent1"/>
          </a:effectRef>
          <a:fontRef idx="minor">
            <a:schemeClr val="tx1"/>
          </a:fontRef>
        </p:style>
      </p:cxnSp>
      <p:sp>
        <p:nvSpPr>
          <p:cNvPr id="15" name="Hình Bầu dục 14">
            <a:extLst>
              <a:ext uri="{FF2B5EF4-FFF2-40B4-BE49-F238E27FC236}">
                <a16:creationId xmlns:a16="http://schemas.microsoft.com/office/drawing/2014/main" id="{7DC3F6C2-203E-0745-CCB5-B24863FBA9FC}"/>
              </a:ext>
            </a:extLst>
          </p:cNvPr>
          <p:cNvSpPr/>
          <p:nvPr/>
        </p:nvSpPr>
        <p:spPr>
          <a:xfrm>
            <a:off x="372832" y="4703951"/>
            <a:ext cx="122692" cy="122692"/>
          </a:xfrm>
          <a:prstGeom prst="ellipse">
            <a:avLst/>
          </a:prstGeom>
          <a:solidFill>
            <a:srgbClr val="6D7C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9" name="Hình chữ nhật 18">
            <a:extLst>
              <a:ext uri="{FF2B5EF4-FFF2-40B4-BE49-F238E27FC236}">
                <a16:creationId xmlns:a16="http://schemas.microsoft.com/office/drawing/2014/main" id="{4720E8CE-3178-26EA-336C-7669588CED1D}"/>
              </a:ext>
            </a:extLst>
          </p:cNvPr>
          <p:cNvSpPr/>
          <p:nvPr/>
        </p:nvSpPr>
        <p:spPr>
          <a:xfrm>
            <a:off x="6593840" y="-175751"/>
            <a:ext cx="4907279" cy="17607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667AE10D-C8C5-CAE4-17D2-E84DE408F541}"/>
              </a:ext>
            </a:extLst>
          </p:cNvPr>
          <p:cNvSpPr txBox="1"/>
          <p:nvPr/>
        </p:nvSpPr>
        <p:spPr>
          <a:xfrm>
            <a:off x="6869274" y="2320913"/>
            <a:ext cx="4433887" cy="1410707"/>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000" b="0" i="0" u="none" strike="noStrike" kern="1200" cap="none" spc="0" normalizeH="0" baseline="0" noProof="0" dirty="0">
                <a:ln>
                  <a:noFill/>
                </a:ln>
                <a:solidFill>
                  <a:srgbClr val="4E6E58"/>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cấp diễn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000" b="0" i="0" u="none" strike="noStrike" kern="1200" cap="none" spc="0" normalizeH="0" baseline="0" noProof="0" dirty="0">
                <a:ln>
                  <a:noFill/>
                </a:ln>
                <a:solidFill>
                  <a:srgbClr val="4E6E58"/>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trường diễn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000" b="0" i="0" u="none" strike="noStrike" kern="1200" cap="none" spc="0" normalizeH="0" baseline="0" noProof="0" dirty="0">
                <a:ln>
                  <a:noFill/>
                </a:ln>
                <a:solidFill>
                  <a:srgbClr val="4E6E58"/>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bán cấp diễn</a:t>
            </a:r>
            <a:endParaRPr kumimoji="0" lang="en-US" sz="2000" b="0" i="0" u="none" strike="noStrike" kern="1200" cap="none" spc="0" normalizeH="0" baseline="0" noProof="0" dirty="0">
              <a:ln>
                <a:noFill/>
              </a:ln>
              <a:solidFill>
                <a:srgbClr val="4E6E58"/>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p:txBody>
      </p:sp>
      <p:pic>
        <p:nvPicPr>
          <p:cNvPr id="5124" name="Picture 4" descr="Miễn phí Ảnh lưu trữ miễn phí về ánh sáng, ánh sáng ban ngày, ban ngày Ảnh lưu trữ">
            <a:extLst>
              <a:ext uri="{FF2B5EF4-FFF2-40B4-BE49-F238E27FC236}">
                <a16:creationId xmlns:a16="http://schemas.microsoft.com/office/drawing/2014/main" id="{94B8C6FA-5C61-B59F-E986-A305042CB7A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95" b="20659" l="10000" r="90000"/>
                    </a14:imgEffect>
                  </a14:imgLayer>
                </a14:imgProps>
              </a:ext>
              <a:ext uri="{28A0092B-C50C-407E-A947-70E740481C1C}">
                <a14:useLocalDpi xmlns:a14="http://schemas.microsoft.com/office/drawing/2010/main" val="0"/>
              </a:ext>
            </a:extLst>
          </a:blip>
          <a:srcRect b="77046"/>
          <a:stretch/>
        </p:blipFill>
        <p:spPr bwMode="auto">
          <a:xfrm>
            <a:off x="7242782" y="-35372"/>
            <a:ext cx="4433887" cy="152342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Đường nối Thẳng 19">
            <a:extLst>
              <a:ext uri="{FF2B5EF4-FFF2-40B4-BE49-F238E27FC236}">
                <a16:creationId xmlns:a16="http://schemas.microsoft.com/office/drawing/2014/main" id="{98A43625-ED9C-C739-B586-7EB4AE470097}"/>
              </a:ext>
            </a:extLst>
          </p:cNvPr>
          <p:cNvCxnSpPr>
            <a:cxnSpLocks/>
          </p:cNvCxnSpPr>
          <p:nvPr/>
        </p:nvCxnSpPr>
        <p:spPr>
          <a:xfrm>
            <a:off x="6124288" y="-1663506"/>
            <a:ext cx="0" cy="4703951"/>
          </a:xfrm>
          <a:prstGeom prst="line">
            <a:avLst/>
          </a:prstGeom>
          <a:ln>
            <a:solidFill>
              <a:srgbClr val="4E6E58"/>
            </a:solidFill>
            <a:prstDash val="lgDashDotDot"/>
          </a:ln>
        </p:spPr>
        <p:style>
          <a:lnRef idx="1">
            <a:schemeClr val="accent1"/>
          </a:lnRef>
          <a:fillRef idx="0">
            <a:schemeClr val="accent1"/>
          </a:fillRef>
          <a:effectRef idx="0">
            <a:schemeClr val="accent1"/>
          </a:effectRef>
          <a:fontRef idx="minor">
            <a:schemeClr val="tx1"/>
          </a:fontRef>
        </p:style>
      </p:cxnSp>
      <p:sp>
        <p:nvSpPr>
          <p:cNvPr id="21" name="Hình Bầu dục 20">
            <a:extLst>
              <a:ext uri="{FF2B5EF4-FFF2-40B4-BE49-F238E27FC236}">
                <a16:creationId xmlns:a16="http://schemas.microsoft.com/office/drawing/2014/main" id="{629A0422-F028-D929-4785-9AF5CC23C3D1}"/>
              </a:ext>
            </a:extLst>
          </p:cNvPr>
          <p:cNvSpPr/>
          <p:nvPr/>
        </p:nvSpPr>
        <p:spPr>
          <a:xfrm>
            <a:off x="6062942" y="3040445"/>
            <a:ext cx="122692" cy="122692"/>
          </a:xfrm>
          <a:prstGeom prst="ellipse">
            <a:avLst/>
          </a:prstGeom>
          <a:solidFill>
            <a:srgbClr val="6D7C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Hình chữ nhật 3">
            <a:extLst>
              <a:ext uri="{FF2B5EF4-FFF2-40B4-BE49-F238E27FC236}">
                <a16:creationId xmlns:a16="http://schemas.microsoft.com/office/drawing/2014/main" id="{D2DD998D-819C-50B9-1A01-57432D616D0F}"/>
              </a:ext>
            </a:extLst>
          </p:cNvPr>
          <p:cNvSpPr/>
          <p:nvPr/>
        </p:nvSpPr>
        <p:spPr>
          <a:xfrm>
            <a:off x="5483884" y="5530574"/>
            <a:ext cx="5933439" cy="647601"/>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lumMod val="95000"/>
                  <a:lumOff val="5000"/>
                </a:prst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5" name="Hình chữ nhật 4">
            <a:extLst>
              <a:ext uri="{FF2B5EF4-FFF2-40B4-BE49-F238E27FC236}">
                <a16:creationId xmlns:a16="http://schemas.microsoft.com/office/drawing/2014/main" id="{B9E8858D-DCD7-267A-52C9-B43B1603BB37}"/>
              </a:ext>
            </a:extLst>
          </p:cNvPr>
          <p:cNvSpPr/>
          <p:nvPr/>
        </p:nvSpPr>
        <p:spPr>
          <a:xfrm>
            <a:off x="5339780" y="5085974"/>
            <a:ext cx="152400" cy="1092201"/>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6" name="Hộp Văn bản 5">
            <a:extLst>
              <a:ext uri="{FF2B5EF4-FFF2-40B4-BE49-F238E27FC236}">
                <a16:creationId xmlns:a16="http://schemas.microsoft.com/office/drawing/2014/main" id="{ED9A4021-A37E-DF10-FDC9-11490C20A780}"/>
              </a:ext>
            </a:extLst>
          </p:cNvPr>
          <p:cNvSpPr txBox="1"/>
          <p:nvPr/>
        </p:nvSpPr>
        <p:spPr>
          <a:xfrm>
            <a:off x="5599126" y="5668464"/>
            <a:ext cx="41433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PHÂN LOẠI THỰC NGHIỆM</a:t>
            </a:r>
            <a:endParaRPr kumimoji="0" lang="vi-VN" sz="18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7" name="Hộp Văn bản 6">
            <a:extLst>
              <a:ext uri="{FF2B5EF4-FFF2-40B4-BE49-F238E27FC236}">
                <a16:creationId xmlns:a16="http://schemas.microsoft.com/office/drawing/2014/main" id="{3CA64539-0C83-01F8-B4ED-45B5CCF15362}"/>
              </a:ext>
            </a:extLst>
          </p:cNvPr>
          <p:cNvSpPr txBox="1"/>
          <p:nvPr/>
        </p:nvSpPr>
        <p:spPr>
          <a:xfrm>
            <a:off x="5492180" y="4336079"/>
            <a:ext cx="180333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rPr>
              <a:t>02</a:t>
            </a:r>
            <a:endParaRPr kumimoji="0" lang="vi-VN"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endParaRPr>
          </a:p>
        </p:txBody>
      </p:sp>
      <p:sp>
        <p:nvSpPr>
          <p:cNvPr id="18" name="Hộp Văn bản 17">
            <a:extLst>
              <a:ext uri="{FF2B5EF4-FFF2-40B4-BE49-F238E27FC236}">
                <a16:creationId xmlns:a16="http://schemas.microsoft.com/office/drawing/2014/main" id="{5BEF2F28-414E-B969-95AC-A96DF73FDA0E}"/>
              </a:ext>
            </a:extLst>
          </p:cNvPr>
          <p:cNvSpPr txBox="1"/>
          <p:nvPr/>
        </p:nvSpPr>
        <p:spPr>
          <a:xfrm>
            <a:off x="6869274" y="1885334"/>
            <a:ext cx="29504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rPr>
              <a:t>Diễn</a:t>
            </a:r>
            <a:r>
              <a:rPr kumimoji="0" lang="en-US" sz="2000" b="1" i="0" u="none" strike="noStrike" kern="1200" cap="none" spc="0" normalizeH="0" noProof="0" dirty="0">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noProof="0" dirty="0" err="1">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rPr>
              <a:t>trình</a:t>
            </a:r>
            <a:endParaRPr kumimoji="0" lang="vi-VN" sz="2000" b="1" i="0" u="none" strike="noStrike" kern="1200" cap="none" spc="0" normalizeH="0" baseline="0" noProof="0" dirty="0">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22" name="Hình chữ nhật 21">
            <a:extLst>
              <a:ext uri="{FF2B5EF4-FFF2-40B4-BE49-F238E27FC236}">
                <a16:creationId xmlns:a16="http://schemas.microsoft.com/office/drawing/2014/main" id="{886578B3-246C-253E-587D-ACEC8285B89C}"/>
              </a:ext>
            </a:extLst>
          </p:cNvPr>
          <p:cNvSpPr/>
          <p:nvPr/>
        </p:nvSpPr>
        <p:spPr>
          <a:xfrm>
            <a:off x="1759679" y="15521538"/>
            <a:ext cx="3797265" cy="3772292"/>
          </a:xfrm>
          <a:prstGeom prst="rect">
            <a:avLst/>
          </a:prstGeom>
          <a:solidFill>
            <a:schemeClr val="bg1">
              <a:lumMod val="50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3" name="Đường nối Thẳng 22">
            <a:extLst>
              <a:ext uri="{FF2B5EF4-FFF2-40B4-BE49-F238E27FC236}">
                <a16:creationId xmlns:a16="http://schemas.microsoft.com/office/drawing/2014/main" id="{AD8E1785-E28E-0799-370B-2B8A8B82B5DA}"/>
              </a:ext>
            </a:extLst>
          </p:cNvPr>
          <p:cNvCxnSpPr/>
          <p:nvPr/>
        </p:nvCxnSpPr>
        <p:spPr>
          <a:xfrm>
            <a:off x="2606479" y="14733832"/>
            <a:ext cx="0" cy="6543040"/>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26" name="Hình chữ nhật 25">
            <a:extLst>
              <a:ext uri="{FF2B5EF4-FFF2-40B4-BE49-F238E27FC236}">
                <a16:creationId xmlns:a16="http://schemas.microsoft.com/office/drawing/2014/main" id="{F7755AFE-2F2C-8301-47AB-36E3C1BD0F90}"/>
              </a:ext>
            </a:extLst>
          </p:cNvPr>
          <p:cNvSpPr/>
          <p:nvPr/>
        </p:nvSpPr>
        <p:spPr>
          <a:xfrm>
            <a:off x="7295517" y="18005352"/>
            <a:ext cx="3980231" cy="3772292"/>
          </a:xfrm>
          <a:prstGeom prst="rect">
            <a:avLst/>
          </a:prstGeom>
          <a:solidFill>
            <a:schemeClr val="bg1">
              <a:lumMod val="50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46525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strips(downLeft)">
                                      <p:cBhvr>
                                        <p:cTn id="7" dur="500"/>
                                        <p:tgtEl>
                                          <p:spTgt spid="512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600"/>
                                        <p:tgtEl>
                                          <p:spTgt spid="18">
                                            <p:txEl>
                                              <p:pRg st="0" end="0"/>
                                            </p:txEl>
                                          </p:spTgt>
                                        </p:tgtEl>
                                      </p:cBhvr>
                                    </p:animEffect>
                                    <p:anim calcmode="lin" valueType="num">
                                      <p:cBhvr>
                                        <p:cTn id="11" dur="6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2" dur="600" fill="hold"/>
                                        <p:tgtEl>
                                          <p:spTgt spid="18">
                                            <p:txEl>
                                              <p:pRg st="0" end="0"/>
                                            </p:txEl>
                                          </p:spTgt>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20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700"/>
                                        <p:tgtEl>
                                          <p:spTgt spid="16">
                                            <p:txEl>
                                              <p:pRg st="0" end="0"/>
                                            </p:txEl>
                                          </p:spTgt>
                                        </p:tgtEl>
                                      </p:cBhvr>
                                    </p:animEffect>
                                    <p:anim calcmode="lin" valueType="num">
                                      <p:cBhvr>
                                        <p:cTn id="16" dur="7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7" dur="700" fill="hold"/>
                                        <p:tgtEl>
                                          <p:spTgt spid="16">
                                            <p:txEl>
                                              <p:pRg st="0" end="0"/>
                                            </p:txEl>
                                          </p:spTgt>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700"/>
                                        <p:tgtEl>
                                          <p:spTgt spid="16">
                                            <p:txEl>
                                              <p:pRg st="1" end="1"/>
                                            </p:txEl>
                                          </p:spTgt>
                                        </p:tgtEl>
                                      </p:cBhvr>
                                    </p:animEffect>
                                    <p:anim calcmode="lin" valueType="num">
                                      <p:cBhvr>
                                        <p:cTn id="21" dur="7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22" dur="700" fill="hold"/>
                                        <p:tgtEl>
                                          <p:spTgt spid="16">
                                            <p:txEl>
                                              <p:pRg st="1" end="1"/>
                                            </p:txEl>
                                          </p:spTgt>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800"/>
                                  </p:stCondLst>
                                  <p:childTnLst>
                                    <p:set>
                                      <p:cBhvr>
                                        <p:cTn id="24" dur="1" fill="hold">
                                          <p:stCondLst>
                                            <p:cond delay="0"/>
                                          </p:stCondLst>
                                        </p:cTn>
                                        <p:tgtEl>
                                          <p:spTgt spid="16">
                                            <p:txEl>
                                              <p:pRg st="2" end="2"/>
                                            </p:txEl>
                                          </p:spTgt>
                                        </p:tgtEl>
                                        <p:attrNameLst>
                                          <p:attrName>style.visibility</p:attrName>
                                        </p:attrNameLst>
                                      </p:cBhvr>
                                      <p:to>
                                        <p:strVal val="visible"/>
                                      </p:to>
                                    </p:set>
                                    <p:animEffect transition="in" filter="fade">
                                      <p:cBhvr>
                                        <p:cTn id="25" dur="700"/>
                                        <p:tgtEl>
                                          <p:spTgt spid="16">
                                            <p:txEl>
                                              <p:pRg st="2" end="2"/>
                                            </p:txEl>
                                          </p:spTgt>
                                        </p:tgtEl>
                                      </p:cBhvr>
                                    </p:animEffect>
                                    <p:anim calcmode="lin" valueType="num">
                                      <p:cBhvr>
                                        <p:cTn id="26" dur="7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7" dur="7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1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iễn phí Ghế Bành Bằng Gỗ Nâu Trên Sàn Gỗ Nâu Ảnh lưu trữ">
            <a:extLst>
              <a:ext uri="{FF2B5EF4-FFF2-40B4-BE49-F238E27FC236}">
                <a16:creationId xmlns:a16="http://schemas.microsoft.com/office/drawing/2014/main" id="{048BC040-9BD4-2F42-6B7B-21C90CD1D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Đường nối Thẳng 1">
            <a:extLst>
              <a:ext uri="{FF2B5EF4-FFF2-40B4-BE49-F238E27FC236}">
                <a16:creationId xmlns:a16="http://schemas.microsoft.com/office/drawing/2014/main" id="{485AF297-FB8B-7CD9-F956-5EED1AA4850E}"/>
              </a:ext>
            </a:extLst>
          </p:cNvPr>
          <p:cNvCxnSpPr/>
          <p:nvPr/>
        </p:nvCxnSpPr>
        <p:spPr>
          <a:xfrm>
            <a:off x="487680" y="314960"/>
            <a:ext cx="0" cy="654304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cxnSp>
        <p:nvCxnSpPr>
          <p:cNvPr id="3" name="Đường nối Thẳng 2">
            <a:extLst>
              <a:ext uri="{FF2B5EF4-FFF2-40B4-BE49-F238E27FC236}">
                <a16:creationId xmlns:a16="http://schemas.microsoft.com/office/drawing/2014/main" id="{70BF8882-BE55-05AD-4A2B-38FC02ED09C7}"/>
              </a:ext>
            </a:extLst>
          </p:cNvPr>
          <p:cNvCxnSpPr>
            <a:cxnSpLocks/>
          </p:cNvCxnSpPr>
          <p:nvPr/>
        </p:nvCxnSpPr>
        <p:spPr>
          <a:xfrm>
            <a:off x="259079" y="467360"/>
            <a:ext cx="6878320" cy="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sp>
        <p:nvSpPr>
          <p:cNvPr id="4" name="Hộp Văn bản 3">
            <a:extLst>
              <a:ext uri="{FF2B5EF4-FFF2-40B4-BE49-F238E27FC236}">
                <a16:creationId xmlns:a16="http://schemas.microsoft.com/office/drawing/2014/main" id="{A579628B-F589-9518-0FC2-40376F816472}"/>
              </a:ext>
            </a:extLst>
          </p:cNvPr>
          <p:cNvSpPr txBox="1"/>
          <p:nvPr/>
        </p:nvSpPr>
        <p:spPr>
          <a:xfrm>
            <a:off x="1028348" y="2327511"/>
            <a:ext cx="5152224"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D1D5DB"/>
                </a:solidFill>
                <a:effectLst/>
                <a:latin typeface="#9Slide03 Encode Sans Semi Cond" panose="00000506000000000000" pitchFamily="2" charset="0"/>
              </a:rPr>
              <a:t>Nghiên cứu dựa trên khảo sát 291 khách hàng từ các ngân hàng ở Đà </a:t>
            </a:r>
            <a:r>
              <a:rPr lang="vi-VN" b="0" i="0" dirty="0" err="1">
                <a:solidFill>
                  <a:srgbClr val="D1D5DB"/>
                </a:solidFill>
                <a:effectLst/>
                <a:latin typeface="#9Slide03 Encode Sans Semi Cond" panose="00000506000000000000" pitchFamily="2" charset="0"/>
              </a:rPr>
              <a:t>Nẵng</a:t>
            </a:r>
            <a:r>
              <a:rPr lang="vi-VN" b="0" i="0" dirty="0">
                <a:solidFill>
                  <a:srgbClr val="D1D5DB"/>
                </a:solidFill>
                <a:effectLst/>
                <a:latin typeface="#9Slide03 Encode Sans Semi Cond" panose="00000506000000000000" pitchFamily="2" charset="0"/>
              </a:rPr>
              <a:t>. Kết quả cho thấy các yếu tố quan trọng đối với quyết định sử dụng dịch vụ </a:t>
            </a:r>
            <a:r>
              <a:rPr lang="vi-VN" b="0" i="0" dirty="0" err="1">
                <a:solidFill>
                  <a:srgbClr val="D1D5DB"/>
                </a:solidFill>
                <a:effectLst/>
                <a:latin typeface="#9Slide03 Encode Sans Semi Cond" panose="00000506000000000000" pitchFamily="2" charset="0"/>
              </a:rPr>
              <a:t>Mobile</a:t>
            </a:r>
            <a:r>
              <a:rPr lang="vi-VN" b="0" i="0" dirty="0">
                <a:solidFill>
                  <a:srgbClr val="D1D5DB"/>
                </a:solidFill>
                <a:effectLst/>
                <a:latin typeface="#9Slide03 Encode Sans Semi Cond" panose="00000506000000000000" pitchFamily="2" charset="0"/>
              </a:rPr>
              <a:t> </a:t>
            </a:r>
            <a:r>
              <a:rPr lang="vi-VN" b="0" i="0" dirty="0" err="1">
                <a:solidFill>
                  <a:srgbClr val="D1D5DB"/>
                </a:solidFill>
                <a:effectLst/>
                <a:latin typeface="#9Slide03 Encode Sans Semi Cond" panose="00000506000000000000" pitchFamily="2" charset="0"/>
              </a:rPr>
              <a:t>banking</a:t>
            </a:r>
            <a:r>
              <a:rPr lang="vi-VN" b="0" i="0" dirty="0">
                <a:solidFill>
                  <a:srgbClr val="D1D5DB"/>
                </a:solidFill>
                <a:effectLst/>
                <a:latin typeface="#9Slide03 Encode Sans Semi Cond" panose="00000506000000000000" pitchFamily="2" charset="0"/>
              </a:rPr>
              <a:t> ở Đà </a:t>
            </a:r>
            <a:r>
              <a:rPr lang="vi-VN" b="0" i="0" dirty="0" err="1">
                <a:solidFill>
                  <a:srgbClr val="D1D5DB"/>
                </a:solidFill>
                <a:effectLst/>
                <a:latin typeface="#9Slide03 Encode Sans Semi Cond" panose="00000506000000000000" pitchFamily="2" charset="0"/>
              </a:rPr>
              <a:t>Nẵng</a:t>
            </a:r>
            <a:r>
              <a:rPr lang="vi-VN" b="0" i="0" dirty="0">
                <a:solidFill>
                  <a:srgbClr val="D1D5DB"/>
                </a:solidFill>
                <a:effectLst/>
                <a:latin typeface="#9Slide03 Encode Sans Semi Cond" panose="00000506000000000000" pitchFamily="2" charset="0"/>
              </a:rPr>
              <a:t> bao gồm: Nhận thức về rủi ro, Hình ảnh ngân hàng, Cảm nhận chi phí, Nhận thức về hữu ích, Nhận thức về dễ sử dụng, và Ảnh hưởng xã hội.</a:t>
            </a:r>
            <a:endParaRPr kumimoji="0" lang="en-US" sz="1800" b="0" i="0" u="none" strike="noStrike" kern="1200" cap="none" spc="0" normalizeH="0" baseline="0" noProof="0" dirty="0">
              <a:ln>
                <a:noFill/>
              </a:ln>
              <a:solidFill>
                <a:prstClr val="white"/>
              </a:solidFill>
              <a:effectLst/>
              <a:uLnTx/>
              <a:uFillTx/>
              <a:latin typeface="#9Slide03 Encode Sans Semi Cond" panose="00000506000000000000" pitchFamily="2" charset="0"/>
              <a:ea typeface="Roboto" panose="020B0604020202020204" pitchFamily="2" charset="0"/>
              <a:cs typeface="Roboto" panose="020B0604020202020204" pitchFamily="2" charset="0"/>
            </a:endParaRPr>
          </a:p>
        </p:txBody>
      </p:sp>
      <p:sp>
        <p:nvSpPr>
          <p:cNvPr id="5" name="Hộp Văn bản 4">
            <a:extLst>
              <a:ext uri="{FF2B5EF4-FFF2-40B4-BE49-F238E27FC236}">
                <a16:creationId xmlns:a16="http://schemas.microsoft.com/office/drawing/2014/main" id="{750891AE-860E-A006-C1B6-7C0EF825DA15}"/>
              </a:ext>
            </a:extLst>
          </p:cNvPr>
          <p:cNvSpPr txBox="1"/>
          <p:nvPr/>
        </p:nvSpPr>
        <p:spPr>
          <a:xfrm>
            <a:off x="1009860" y="1604236"/>
            <a:ext cx="47712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E6E58"/>
                </a:solidFill>
                <a:effectLst/>
                <a:uLnTx/>
                <a:uFillTx/>
                <a:latin typeface="#9Slide03 Encode Sans Semi Expa" panose="00000505000000000000" pitchFamily="2" charset="0"/>
                <a:ea typeface="+mn-ea"/>
                <a:cs typeface="#9Slide03 Arima Madurai ExtraBo" panose="00000900000000000000" pitchFamily="2" charset="0"/>
              </a:rPr>
              <a:t>CẤP DIỄN</a:t>
            </a:r>
            <a:endParaRPr kumimoji="0" lang="vi-VN" sz="3600" b="1" i="0" u="none" strike="noStrike" kern="1200" cap="none" spc="0" normalizeH="0" baseline="0" noProof="0" dirty="0">
              <a:ln>
                <a:noFill/>
              </a:ln>
              <a:solidFill>
                <a:srgbClr val="4E6E58"/>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6" name="Hình chữ nhật 5">
            <a:extLst>
              <a:ext uri="{FF2B5EF4-FFF2-40B4-BE49-F238E27FC236}">
                <a16:creationId xmlns:a16="http://schemas.microsoft.com/office/drawing/2014/main" id="{7E617F4F-5E5A-01E6-CB39-5A30CFA97090}"/>
              </a:ext>
            </a:extLst>
          </p:cNvPr>
          <p:cNvSpPr/>
          <p:nvPr/>
        </p:nvSpPr>
        <p:spPr>
          <a:xfrm>
            <a:off x="6543040" y="1302800"/>
            <a:ext cx="5592281" cy="4417277"/>
          </a:xfrm>
          <a:prstGeom prst="rect">
            <a:avLst/>
          </a:prstGeom>
          <a:solidFill>
            <a:schemeClr val="accent6">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6" name="Hộp Văn bản 15">
            <a:extLst>
              <a:ext uri="{FF2B5EF4-FFF2-40B4-BE49-F238E27FC236}">
                <a16:creationId xmlns:a16="http://schemas.microsoft.com/office/drawing/2014/main" id="{6F19C4CA-D22F-2E61-387C-B971D18BCAE3}"/>
              </a:ext>
            </a:extLst>
          </p:cNvPr>
          <p:cNvSpPr txBox="1"/>
          <p:nvPr/>
        </p:nvSpPr>
        <p:spPr>
          <a:xfrm>
            <a:off x="6715760" y="1635013"/>
            <a:ext cx="33680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mn-cs"/>
              </a:rPr>
              <a:t>TRƯỜNG DIỄN</a:t>
            </a:r>
            <a:endParaRPr kumimoji="0" lang="vi-VN" sz="2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 name="Hình chữ nhật 18">
            <a:extLst>
              <a:ext uri="{FF2B5EF4-FFF2-40B4-BE49-F238E27FC236}">
                <a16:creationId xmlns:a16="http://schemas.microsoft.com/office/drawing/2014/main" id="{0B7A9768-30C1-841B-887C-AE5A299E9AE7}"/>
              </a:ext>
            </a:extLst>
          </p:cNvPr>
          <p:cNvSpPr/>
          <p:nvPr/>
        </p:nvSpPr>
        <p:spPr>
          <a:xfrm>
            <a:off x="975361" y="5980899"/>
            <a:ext cx="4231640" cy="228733"/>
          </a:xfrm>
          <a:prstGeom prst="rect">
            <a:avLst/>
          </a:prstGeom>
          <a:solidFill>
            <a:srgbClr val="4E6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cxnSp>
        <p:nvCxnSpPr>
          <p:cNvPr id="20" name="Đường nối Thẳng 19">
            <a:extLst>
              <a:ext uri="{FF2B5EF4-FFF2-40B4-BE49-F238E27FC236}">
                <a16:creationId xmlns:a16="http://schemas.microsoft.com/office/drawing/2014/main" id="{46B2D70C-6B70-4660-DBA9-83EC9E916884}"/>
              </a:ext>
            </a:extLst>
          </p:cNvPr>
          <p:cNvCxnSpPr>
            <a:cxnSpLocks/>
            <a:endCxn id="21" idx="6"/>
          </p:cNvCxnSpPr>
          <p:nvPr/>
        </p:nvCxnSpPr>
        <p:spPr>
          <a:xfrm flipH="1">
            <a:off x="6303264" y="6390640"/>
            <a:ext cx="5832058" cy="61346"/>
          </a:xfrm>
          <a:prstGeom prst="line">
            <a:avLst/>
          </a:prstGeom>
          <a:ln>
            <a:solidFill>
              <a:srgbClr val="4E6E58"/>
            </a:solidFill>
            <a:prstDash val="lgDashDotDot"/>
          </a:ln>
        </p:spPr>
        <p:style>
          <a:lnRef idx="1">
            <a:schemeClr val="accent1"/>
          </a:lnRef>
          <a:fillRef idx="0">
            <a:schemeClr val="accent1"/>
          </a:fillRef>
          <a:effectRef idx="0">
            <a:schemeClr val="accent1"/>
          </a:effectRef>
          <a:fontRef idx="minor">
            <a:schemeClr val="tx1"/>
          </a:fontRef>
        </p:style>
      </p:cxnSp>
      <p:sp>
        <p:nvSpPr>
          <p:cNvPr id="21" name="Hình Bầu dục 20">
            <a:extLst>
              <a:ext uri="{FF2B5EF4-FFF2-40B4-BE49-F238E27FC236}">
                <a16:creationId xmlns:a16="http://schemas.microsoft.com/office/drawing/2014/main" id="{179D8A5B-7DDF-486A-BFBC-E5E18EE96FE5}"/>
              </a:ext>
            </a:extLst>
          </p:cNvPr>
          <p:cNvSpPr/>
          <p:nvPr/>
        </p:nvSpPr>
        <p:spPr>
          <a:xfrm>
            <a:off x="6180572" y="6390640"/>
            <a:ext cx="122692" cy="122692"/>
          </a:xfrm>
          <a:prstGeom prst="ellipse">
            <a:avLst/>
          </a:prstGeom>
          <a:solidFill>
            <a:srgbClr val="6D7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9" name="Hộp Văn bản 8">
            <a:extLst>
              <a:ext uri="{FF2B5EF4-FFF2-40B4-BE49-F238E27FC236}">
                <a16:creationId xmlns:a16="http://schemas.microsoft.com/office/drawing/2014/main" id="{AFF8C6E6-4B8E-53E9-CA88-14956B3438B7}"/>
              </a:ext>
            </a:extLst>
          </p:cNvPr>
          <p:cNvSpPr txBox="1"/>
          <p:nvPr/>
        </p:nvSpPr>
        <p:spPr>
          <a:xfrm>
            <a:off x="6641700" y="2383815"/>
            <a:ext cx="5394960" cy="2031325"/>
          </a:xfrm>
          <a:prstGeom prst="rect">
            <a:avLst/>
          </a:prstGeom>
          <a:noFill/>
        </p:spPr>
        <p:txBody>
          <a:bodyPr wrap="square">
            <a:spAutoFit/>
          </a:bodyPr>
          <a:lstStyle/>
          <a:p>
            <a:r>
              <a:rPr lang="vi-VN" b="0" i="0" dirty="0">
                <a:solidFill>
                  <a:srgbClr val="D1D5DB"/>
                </a:solidFill>
                <a:effectLst/>
                <a:latin typeface="#9Slide03 Encode Sans Semi Cond" panose="00000506000000000000" pitchFamily="2" charset="0"/>
              </a:rPr>
              <a:t>Nghiên cứu phát triển Khoa học và Công nghệ (KH&amp;CN) tại tỉnh Lai Châu, tập trung vào lĩnh vực nông nghiệp và nông thôn, để tạo ra các nhiệm vụ KH&amp;CN có khả năng ứng dụng cao và tính khả thi, đặc biệt trong việc áp dụng công nghệ cao cho cây trồng và chăn nuôi, hoặc phát triển các ngành nghề mới phù hợp với quy hoạch phát triển kinh tế - xã hội của tỉnh.</a:t>
            </a:r>
            <a:endParaRPr lang="vi-VN" dirty="0">
              <a:latin typeface="#9Slide03 Encode Sans Semi Cond" panose="00000506000000000000" pitchFamily="2" charset="0"/>
            </a:endParaRPr>
          </a:p>
        </p:txBody>
      </p:sp>
    </p:spTree>
    <p:extLst>
      <p:ext uri="{BB962C8B-B14F-4D97-AF65-F5344CB8AC3E}">
        <p14:creationId xmlns:p14="http://schemas.microsoft.com/office/powerpoint/2010/main" val="1557485656"/>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29F22681-30E5-AA51-4694-20F695EB6BFA}"/>
              </a:ext>
            </a:extLst>
          </p:cNvPr>
          <p:cNvCxnSpPr>
            <a:cxnSpLocks/>
          </p:cNvCxnSpPr>
          <p:nvPr/>
        </p:nvCxnSpPr>
        <p:spPr>
          <a:xfrm>
            <a:off x="5140123" y="6373535"/>
            <a:ext cx="6878320" cy="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98C485D6-CEC0-05A0-F05B-CDB7CF6F61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flipH="1">
            <a:off x="927075" y="0"/>
            <a:ext cx="4037496"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Đường nối Thẳng 1">
            <a:extLst>
              <a:ext uri="{FF2B5EF4-FFF2-40B4-BE49-F238E27FC236}">
                <a16:creationId xmlns:a16="http://schemas.microsoft.com/office/drawing/2014/main" id="{21F1D532-F2DB-A8E8-79A2-8B91B6767E1B}"/>
              </a:ext>
            </a:extLst>
          </p:cNvPr>
          <p:cNvCxnSpPr/>
          <p:nvPr/>
        </p:nvCxnSpPr>
        <p:spPr>
          <a:xfrm>
            <a:off x="11850348" y="99285"/>
            <a:ext cx="0" cy="654304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cxnSp>
        <p:nvCxnSpPr>
          <p:cNvPr id="13" name="Đường nối Thẳng 12">
            <a:extLst>
              <a:ext uri="{FF2B5EF4-FFF2-40B4-BE49-F238E27FC236}">
                <a16:creationId xmlns:a16="http://schemas.microsoft.com/office/drawing/2014/main" id="{24A2F55F-547B-D84A-0BC8-A6025BEA41C0}"/>
              </a:ext>
            </a:extLst>
          </p:cNvPr>
          <p:cNvCxnSpPr>
            <a:cxnSpLocks/>
          </p:cNvCxnSpPr>
          <p:nvPr/>
        </p:nvCxnSpPr>
        <p:spPr>
          <a:xfrm>
            <a:off x="441481" y="4835870"/>
            <a:ext cx="0" cy="4703951"/>
          </a:xfrm>
          <a:prstGeom prst="line">
            <a:avLst/>
          </a:prstGeom>
          <a:ln>
            <a:solidFill>
              <a:srgbClr val="4E6E58"/>
            </a:solidFill>
            <a:prstDash val="lgDashDotDot"/>
          </a:ln>
        </p:spPr>
        <p:style>
          <a:lnRef idx="1">
            <a:schemeClr val="accent1"/>
          </a:lnRef>
          <a:fillRef idx="0">
            <a:schemeClr val="accent1"/>
          </a:fillRef>
          <a:effectRef idx="0">
            <a:schemeClr val="accent1"/>
          </a:effectRef>
          <a:fontRef idx="minor">
            <a:schemeClr val="tx1"/>
          </a:fontRef>
        </p:style>
      </p:cxnSp>
      <p:sp>
        <p:nvSpPr>
          <p:cNvPr id="15" name="Hình Bầu dục 14">
            <a:extLst>
              <a:ext uri="{FF2B5EF4-FFF2-40B4-BE49-F238E27FC236}">
                <a16:creationId xmlns:a16="http://schemas.microsoft.com/office/drawing/2014/main" id="{7DC3F6C2-203E-0745-CCB5-B24863FBA9FC}"/>
              </a:ext>
            </a:extLst>
          </p:cNvPr>
          <p:cNvSpPr/>
          <p:nvPr/>
        </p:nvSpPr>
        <p:spPr>
          <a:xfrm>
            <a:off x="372832" y="4703951"/>
            <a:ext cx="122692" cy="122692"/>
          </a:xfrm>
          <a:prstGeom prst="ellipse">
            <a:avLst/>
          </a:prstGeom>
          <a:solidFill>
            <a:srgbClr val="6D7C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9" name="Hình chữ nhật 18">
            <a:extLst>
              <a:ext uri="{FF2B5EF4-FFF2-40B4-BE49-F238E27FC236}">
                <a16:creationId xmlns:a16="http://schemas.microsoft.com/office/drawing/2014/main" id="{4720E8CE-3178-26EA-336C-7669588CED1D}"/>
              </a:ext>
            </a:extLst>
          </p:cNvPr>
          <p:cNvSpPr/>
          <p:nvPr/>
        </p:nvSpPr>
        <p:spPr>
          <a:xfrm>
            <a:off x="6506924" y="-4644813"/>
            <a:ext cx="4907279" cy="17607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ộp Văn bản 15">
            <a:extLst>
              <a:ext uri="{FF2B5EF4-FFF2-40B4-BE49-F238E27FC236}">
                <a16:creationId xmlns:a16="http://schemas.microsoft.com/office/drawing/2014/main" id="{667AE10D-C8C5-CAE4-17D2-E84DE408F541}"/>
              </a:ext>
            </a:extLst>
          </p:cNvPr>
          <p:cNvSpPr txBox="1"/>
          <p:nvPr/>
        </p:nvSpPr>
        <p:spPr>
          <a:xfrm>
            <a:off x="6743621" y="-1498181"/>
            <a:ext cx="4433887" cy="1410707"/>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000" b="0" i="0" u="none" strike="noStrike" kern="1200" cap="none" spc="0" normalizeH="0" baseline="0" noProof="0" dirty="0">
                <a:ln>
                  <a:noFill/>
                </a:ln>
                <a:solidFill>
                  <a:srgbClr val="4E6E58"/>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cấp diễn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000" b="0" i="0" u="none" strike="noStrike" kern="1200" cap="none" spc="0" normalizeH="0" baseline="0" noProof="0" dirty="0">
                <a:ln>
                  <a:noFill/>
                </a:ln>
                <a:solidFill>
                  <a:srgbClr val="4E6E58"/>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trường diễn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000" b="0" i="0" u="none" strike="noStrike" kern="1200" cap="none" spc="0" normalizeH="0" baseline="0" noProof="0" dirty="0">
                <a:ln>
                  <a:noFill/>
                </a:ln>
                <a:solidFill>
                  <a:srgbClr val="4E6E58"/>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bán cấp diễn</a:t>
            </a:r>
            <a:endParaRPr kumimoji="0" lang="en-US" sz="2000" b="0" i="0" u="none" strike="noStrike" kern="1200" cap="none" spc="0" normalizeH="0" baseline="0" noProof="0" dirty="0">
              <a:ln>
                <a:noFill/>
              </a:ln>
              <a:solidFill>
                <a:srgbClr val="4E6E58"/>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p:txBody>
      </p:sp>
      <p:pic>
        <p:nvPicPr>
          <p:cNvPr id="5124" name="Picture 4" descr="Miễn phí Ảnh lưu trữ miễn phí về ánh sáng, ánh sáng ban ngày, ban ngày Ảnh lưu trữ">
            <a:extLst>
              <a:ext uri="{FF2B5EF4-FFF2-40B4-BE49-F238E27FC236}">
                <a16:creationId xmlns:a16="http://schemas.microsoft.com/office/drawing/2014/main" id="{94B8C6FA-5C61-B59F-E986-A305042CB7A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95" b="20659" l="10000" r="90000"/>
                    </a14:imgEffect>
                  </a14:imgLayer>
                </a14:imgProps>
              </a:ext>
              <a:ext uri="{28A0092B-C50C-407E-A947-70E740481C1C}">
                <a14:useLocalDpi xmlns:a14="http://schemas.microsoft.com/office/drawing/2010/main" val="0"/>
              </a:ext>
            </a:extLst>
          </a:blip>
          <a:srcRect b="77046"/>
          <a:stretch/>
        </p:blipFill>
        <p:spPr bwMode="auto">
          <a:xfrm>
            <a:off x="7758113" y="-6891347"/>
            <a:ext cx="4433887" cy="1523426"/>
          </a:xfrm>
          <a:prstGeom prst="rect">
            <a:avLst/>
          </a:prstGeom>
          <a:noFill/>
          <a:extLst>
            <a:ext uri="{909E8E84-426E-40DD-AFC4-6F175D3DCCD1}">
              <a14:hiddenFill xmlns:a14="http://schemas.microsoft.com/office/drawing/2010/main">
                <a:solidFill>
                  <a:srgbClr val="FFFFFF"/>
                </a:solidFill>
              </a14:hiddenFill>
            </a:ext>
          </a:extLst>
        </p:spPr>
      </p:pic>
      <p:sp>
        <p:nvSpPr>
          <p:cNvPr id="4" name="Hình chữ nhật 3">
            <a:extLst>
              <a:ext uri="{FF2B5EF4-FFF2-40B4-BE49-F238E27FC236}">
                <a16:creationId xmlns:a16="http://schemas.microsoft.com/office/drawing/2014/main" id="{D2DD998D-819C-50B9-1A01-57432D616D0F}"/>
              </a:ext>
            </a:extLst>
          </p:cNvPr>
          <p:cNvSpPr/>
          <p:nvPr/>
        </p:nvSpPr>
        <p:spPr>
          <a:xfrm>
            <a:off x="5339202" y="1409804"/>
            <a:ext cx="5933439" cy="647601"/>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lumMod val="95000"/>
                  <a:lumOff val="5000"/>
                </a:prst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5" name="Hình chữ nhật 4">
            <a:extLst>
              <a:ext uri="{FF2B5EF4-FFF2-40B4-BE49-F238E27FC236}">
                <a16:creationId xmlns:a16="http://schemas.microsoft.com/office/drawing/2014/main" id="{B9E8858D-DCD7-267A-52C9-B43B1603BB37}"/>
              </a:ext>
            </a:extLst>
          </p:cNvPr>
          <p:cNvSpPr/>
          <p:nvPr/>
        </p:nvSpPr>
        <p:spPr>
          <a:xfrm>
            <a:off x="5339202" y="965204"/>
            <a:ext cx="152400" cy="1092201"/>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6" name="Hộp Văn bản 5">
            <a:extLst>
              <a:ext uri="{FF2B5EF4-FFF2-40B4-BE49-F238E27FC236}">
                <a16:creationId xmlns:a16="http://schemas.microsoft.com/office/drawing/2014/main" id="{ED9A4021-A37E-DF10-FDC9-11490C20A780}"/>
              </a:ext>
            </a:extLst>
          </p:cNvPr>
          <p:cNvSpPr txBox="1"/>
          <p:nvPr/>
        </p:nvSpPr>
        <p:spPr>
          <a:xfrm>
            <a:off x="5598548" y="1547694"/>
            <a:ext cx="41433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PHÂN LOẠI THỰC NGHIỆM</a:t>
            </a:r>
            <a:endParaRPr kumimoji="0" lang="vi-VN" sz="18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7" name="Hộp Văn bản 6">
            <a:extLst>
              <a:ext uri="{FF2B5EF4-FFF2-40B4-BE49-F238E27FC236}">
                <a16:creationId xmlns:a16="http://schemas.microsoft.com/office/drawing/2014/main" id="{3CA64539-0C83-01F8-B4ED-45B5CCF15362}"/>
              </a:ext>
            </a:extLst>
          </p:cNvPr>
          <p:cNvSpPr txBox="1"/>
          <p:nvPr/>
        </p:nvSpPr>
        <p:spPr>
          <a:xfrm>
            <a:off x="5491602" y="215309"/>
            <a:ext cx="180333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rPr>
              <a:t>02</a:t>
            </a:r>
            <a:endParaRPr kumimoji="0" lang="vi-VN"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endParaRPr>
          </a:p>
        </p:txBody>
      </p:sp>
      <p:sp>
        <p:nvSpPr>
          <p:cNvPr id="18" name="Hộp Văn bản 17">
            <a:extLst>
              <a:ext uri="{FF2B5EF4-FFF2-40B4-BE49-F238E27FC236}">
                <a16:creationId xmlns:a16="http://schemas.microsoft.com/office/drawing/2014/main" id="{5BEF2F28-414E-B969-95AC-A96DF73FDA0E}"/>
              </a:ext>
            </a:extLst>
          </p:cNvPr>
          <p:cNvSpPr txBox="1"/>
          <p:nvPr/>
        </p:nvSpPr>
        <p:spPr>
          <a:xfrm>
            <a:off x="7295517" y="-2387515"/>
            <a:ext cx="29504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rPr>
              <a:t>Diễn</a:t>
            </a:r>
            <a:r>
              <a:rPr kumimoji="0" lang="en-US" sz="2000" b="1" i="0" u="none" strike="noStrike" kern="1200" cap="none" spc="0" normalizeH="0" noProof="0" dirty="0">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noProof="0" dirty="0" err="1">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rPr>
              <a:t>trình</a:t>
            </a:r>
            <a:endParaRPr kumimoji="0" lang="vi-VN" sz="2000" b="1" i="0" u="none" strike="noStrike" kern="1200" cap="none" spc="0" normalizeH="0" baseline="0" noProof="0" dirty="0">
              <a:ln>
                <a:noFill/>
              </a:ln>
              <a:solidFill>
                <a:schemeClr val="accent6">
                  <a:lumMod val="50000"/>
                </a:schemeClr>
              </a:solidFill>
              <a:effectLst/>
              <a:uLnTx/>
              <a:uFillTx/>
              <a:latin typeface="#9Slide03 Encode Sans Semi Expa" panose="00000505000000000000" pitchFamily="2" charset="0"/>
              <a:ea typeface="+mn-ea"/>
              <a:cs typeface="#9Slide03 Arima Madurai ExtraBo" panose="00000900000000000000" pitchFamily="2" charset="0"/>
            </a:endParaRPr>
          </a:p>
        </p:txBody>
      </p:sp>
      <p:cxnSp>
        <p:nvCxnSpPr>
          <p:cNvPr id="8" name="Đường nối Thẳng 7">
            <a:extLst>
              <a:ext uri="{FF2B5EF4-FFF2-40B4-BE49-F238E27FC236}">
                <a16:creationId xmlns:a16="http://schemas.microsoft.com/office/drawing/2014/main" id="{5E6B073C-0710-C0D5-70F6-400FED0AD233}"/>
              </a:ext>
            </a:extLst>
          </p:cNvPr>
          <p:cNvCxnSpPr>
            <a:cxnSpLocks/>
          </p:cNvCxnSpPr>
          <p:nvPr/>
        </p:nvCxnSpPr>
        <p:spPr>
          <a:xfrm>
            <a:off x="5979606" y="-4604666"/>
            <a:ext cx="0" cy="4703951"/>
          </a:xfrm>
          <a:prstGeom prst="line">
            <a:avLst/>
          </a:prstGeom>
          <a:ln>
            <a:solidFill>
              <a:srgbClr val="4E6E58"/>
            </a:solidFill>
            <a:prstDash val="lgDashDotDot"/>
          </a:ln>
        </p:spPr>
        <p:style>
          <a:lnRef idx="1">
            <a:schemeClr val="accent1"/>
          </a:lnRef>
          <a:fillRef idx="0">
            <a:schemeClr val="accent1"/>
          </a:fillRef>
          <a:effectRef idx="0">
            <a:schemeClr val="accent1"/>
          </a:effectRef>
          <a:fontRef idx="minor">
            <a:schemeClr val="tx1"/>
          </a:fontRef>
        </p:style>
      </p:cxnSp>
      <p:sp>
        <p:nvSpPr>
          <p:cNvPr id="9" name="Hình Bầu dục 8">
            <a:extLst>
              <a:ext uri="{FF2B5EF4-FFF2-40B4-BE49-F238E27FC236}">
                <a16:creationId xmlns:a16="http://schemas.microsoft.com/office/drawing/2014/main" id="{59219C90-F384-6BE4-EA33-ECA4A2DA2F4D}"/>
              </a:ext>
            </a:extLst>
          </p:cNvPr>
          <p:cNvSpPr/>
          <p:nvPr/>
        </p:nvSpPr>
        <p:spPr>
          <a:xfrm>
            <a:off x="5918260" y="99285"/>
            <a:ext cx="122692" cy="122692"/>
          </a:xfrm>
          <a:prstGeom prst="ellipse">
            <a:avLst/>
          </a:prstGeom>
          <a:solidFill>
            <a:srgbClr val="6D7C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4" name="Hộp Văn bản 13">
            <a:extLst>
              <a:ext uri="{FF2B5EF4-FFF2-40B4-BE49-F238E27FC236}">
                <a16:creationId xmlns:a16="http://schemas.microsoft.com/office/drawing/2014/main" id="{0CBC2153-E17C-9C75-73A2-D843BC7C87AC}"/>
              </a:ext>
            </a:extLst>
          </p:cNvPr>
          <p:cNvSpPr txBox="1"/>
          <p:nvPr/>
        </p:nvSpPr>
        <p:spPr>
          <a:xfrm>
            <a:off x="5468035" y="2285499"/>
            <a:ext cx="6335109" cy="4062651"/>
          </a:xfrm>
          <a:prstGeom prst="rect">
            <a:avLst/>
          </a:prstGeom>
          <a:noFill/>
        </p:spPr>
        <p:txBody>
          <a:bodyPr wrap="square">
            <a:spAutoFit/>
          </a:bodyPr>
          <a:lstStyle/>
          <a:p>
            <a:r>
              <a:rPr lang="vi-VN" sz="2000" b="1" dirty="0">
                <a:latin typeface="#9Slide03 Encode Sans Semi Expa#9Slide03 Encode Sans Semi Expa" panose="00000505000000000000" pitchFamily="2" charset="0"/>
              </a:rPr>
              <a:t>Trong thực nghiệm, người nghiên cứu phải tuân thủ các nguyên tắc sau:</a:t>
            </a:r>
          </a:p>
          <a:p>
            <a:endParaRPr lang="vi-VN" sz="2000" b="1" dirty="0">
              <a:latin typeface="#9Slide03 Encode Sans Semi Expa#9Slide03 Encode Sans Semi Expa" panose="00000505000000000000" pitchFamily="2" charset="0"/>
            </a:endParaRPr>
          </a:p>
          <a:p>
            <a:pPr marL="285750" indent="-285750">
              <a:buFont typeface="Arial" panose="020B0604020202020204" pitchFamily="34" charset="0"/>
              <a:buChar char="•"/>
            </a:pPr>
            <a:r>
              <a:rPr lang="vi-VN" dirty="0">
                <a:latin typeface="#9Slide03 Encode Sans Semi Expa#9Slide03 Encode Sans Semi Expa" panose="00000505000000000000" pitchFamily="2" charset="0"/>
              </a:rPr>
              <a:t>Đề ra những chuẩn đánh giá và phương thức đánh giá.</a:t>
            </a:r>
          </a:p>
          <a:p>
            <a:pPr marL="285750" indent="-285750">
              <a:buFont typeface="Arial" panose="020B0604020202020204" pitchFamily="34" charset="0"/>
              <a:buChar char="•"/>
            </a:pPr>
            <a:endParaRPr lang="vi-VN" dirty="0">
              <a:latin typeface="#9Slide03 Encode Sans Semi Expa#9Slide03 Encode Sans Semi Expa" panose="00000505000000000000" pitchFamily="2" charset="0"/>
            </a:endParaRPr>
          </a:p>
          <a:p>
            <a:pPr marL="285750" indent="-285750">
              <a:buFont typeface="Arial" panose="020B0604020202020204" pitchFamily="34" charset="0"/>
              <a:buChar char="•"/>
            </a:pPr>
            <a:r>
              <a:rPr lang="vi-VN" dirty="0">
                <a:latin typeface="#9Slide03 Encode Sans Semi Expa#9Slide03 Encode Sans Semi Expa" panose="00000505000000000000" pitchFamily="2" charset="0"/>
              </a:rPr>
              <a:t>Giữ ổn định các yếu tố không bị người nghiên cứu khống chế.</a:t>
            </a:r>
          </a:p>
          <a:p>
            <a:pPr marL="285750" indent="-285750">
              <a:buFont typeface="Arial" panose="020B0604020202020204" pitchFamily="34" charset="0"/>
              <a:buChar char="•"/>
            </a:pPr>
            <a:endParaRPr lang="vi-VN" dirty="0">
              <a:latin typeface="#9Slide03 Encode Sans Semi Expa#9Slide03 Encode Sans Semi Expa" panose="00000505000000000000" pitchFamily="2" charset="0"/>
            </a:endParaRPr>
          </a:p>
          <a:p>
            <a:pPr marL="285750" indent="-285750">
              <a:buFont typeface="Arial" panose="020B0604020202020204" pitchFamily="34" charset="0"/>
              <a:buChar char="•"/>
            </a:pPr>
            <a:r>
              <a:rPr lang="vi-VN" dirty="0">
                <a:latin typeface="#9Slide03 Encode Sans Semi Expa#9Slide03 Encode Sans Semi Expa" panose="00000505000000000000" pitchFamily="2" charset="0"/>
              </a:rPr>
              <a:t>Mẫu được lựa chọn trong thực nghiệm phải mang tính phổ biến để cho kết quả thực nghiệm được khách quan.</a:t>
            </a:r>
          </a:p>
          <a:p>
            <a:pPr marL="285750" indent="-285750">
              <a:buFont typeface="Arial" panose="020B0604020202020204" pitchFamily="34" charset="0"/>
              <a:buChar char="•"/>
            </a:pPr>
            <a:endParaRPr lang="vi-VN" dirty="0">
              <a:latin typeface="#9Slide03 Encode Sans Semi Expa#9Slide03 Encode Sans Semi Expa" panose="00000505000000000000" pitchFamily="2" charset="0"/>
            </a:endParaRPr>
          </a:p>
          <a:p>
            <a:pPr marL="285750" indent="-285750">
              <a:buFont typeface="Arial" panose="020B0604020202020204" pitchFamily="34" charset="0"/>
              <a:buChar char="•"/>
            </a:pPr>
            <a:r>
              <a:rPr lang="vi-VN" dirty="0">
                <a:latin typeface="#9Slide03 Encode Sans Semi Expa#9Slide03 Encode Sans Semi Expa" panose="00000505000000000000" pitchFamily="2" charset="0"/>
              </a:rPr>
              <a:t>Đưa ra một số giả thiết thực nghiệm để loại bớt những yếu tố tác động phức tạp.</a:t>
            </a:r>
          </a:p>
        </p:txBody>
      </p:sp>
      <p:pic>
        <p:nvPicPr>
          <p:cNvPr id="10" name="Picture 6" descr="Miễn phí Ảnh lưu trữ miễn phí về cử chỉ, đèn điện, đèn neon Ảnh lưu trữ">
            <a:extLst>
              <a:ext uri="{FF2B5EF4-FFF2-40B4-BE49-F238E27FC236}">
                <a16:creationId xmlns:a16="http://schemas.microsoft.com/office/drawing/2014/main" id="{1E1DF1C1-B376-AA5C-836E-201D37ECBDE8}"/>
              </a:ext>
            </a:extLst>
          </p:cNvPr>
          <p:cNvPicPr>
            <a:picLocks noChangeAspect="1" noChangeArrowheads="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t="34120" b="14304"/>
          <a:stretch/>
        </p:blipFill>
        <p:spPr bwMode="auto">
          <a:xfrm rot="16200000">
            <a:off x="-2478409" y="-4493468"/>
            <a:ext cx="4160518" cy="32187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Miễn phí Ảnh lưu trữ miễn phí về cử chỉ, đèn điện, đèn neon Ảnh lưu trữ">
            <a:extLst>
              <a:ext uri="{FF2B5EF4-FFF2-40B4-BE49-F238E27FC236}">
                <a16:creationId xmlns:a16="http://schemas.microsoft.com/office/drawing/2014/main" id="{387D8869-0234-77C3-FDE6-7750405B3304}"/>
              </a:ext>
            </a:extLst>
          </p:cNvPr>
          <p:cNvPicPr>
            <a:picLocks noChangeAspect="1" noChangeArrowheads="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t="24222" b="25182"/>
          <a:stretch/>
        </p:blipFill>
        <p:spPr bwMode="auto">
          <a:xfrm rot="5400000">
            <a:off x="-2075410" y="7964724"/>
            <a:ext cx="4150820" cy="3150197"/>
          </a:xfrm>
          <a:prstGeom prst="rect">
            <a:avLst/>
          </a:prstGeom>
          <a:noFill/>
          <a:extLst>
            <a:ext uri="{909E8E84-426E-40DD-AFC4-6F175D3DCCD1}">
              <a14:hiddenFill xmlns:a14="http://schemas.microsoft.com/office/drawing/2010/main">
                <a:solidFill>
                  <a:srgbClr val="FFFFFF"/>
                </a:solidFill>
              </a14:hiddenFill>
            </a:ext>
          </a:extLst>
        </p:spPr>
      </p:pic>
      <p:sp>
        <p:nvSpPr>
          <p:cNvPr id="12" name="Hình chữ nhật 11">
            <a:extLst>
              <a:ext uri="{FF2B5EF4-FFF2-40B4-BE49-F238E27FC236}">
                <a16:creationId xmlns:a16="http://schemas.microsoft.com/office/drawing/2014/main" id="{D218E564-D25E-B923-C9C0-EE7660897469}"/>
              </a:ext>
            </a:extLst>
          </p:cNvPr>
          <p:cNvSpPr/>
          <p:nvPr/>
        </p:nvSpPr>
        <p:spPr>
          <a:xfrm>
            <a:off x="-3605022" y="1917026"/>
            <a:ext cx="3537597" cy="33777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7" name="Hình chữ nhật 16">
            <a:extLst>
              <a:ext uri="{FF2B5EF4-FFF2-40B4-BE49-F238E27FC236}">
                <a16:creationId xmlns:a16="http://schemas.microsoft.com/office/drawing/2014/main" id="{D684FDC8-45D8-407C-CFF8-2A4AD26BCFD4}"/>
              </a:ext>
            </a:extLst>
          </p:cNvPr>
          <p:cNvSpPr/>
          <p:nvPr/>
        </p:nvSpPr>
        <p:spPr>
          <a:xfrm>
            <a:off x="3861693" y="-1713701"/>
            <a:ext cx="2645231" cy="1116454"/>
          </a:xfrm>
          <a:prstGeom prst="rect">
            <a:avLst/>
          </a:prstGeom>
          <a:solidFill>
            <a:schemeClr val="tx1">
              <a:lumMod val="65000"/>
              <a:lumOff val="3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0" name="Hộp Văn bản 19">
            <a:extLst>
              <a:ext uri="{FF2B5EF4-FFF2-40B4-BE49-F238E27FC236}">
                <a16:creationId xmlns:a16="http://schemas.microsoft.com/office/drawing/2014/main" id="{338FF772-CC68-5EF8-8D7E-1C32768E4EC5}"/>
              </a:ext>
            </a:extLst>
          </p:cNvPr>
          <p:cNvSpPr txBox="1"/>
          <p:nvPr/>
        </p:nvSpPr>
        <p:spPr>
          <a:xfrm>
            <a:off x="3742693" y="-1697646"/>
            <a:ext cx="2811535" cy="9511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925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vi-VN" sz="2800" b="1" i="0" u="none" strike="noStrike" dirty="0">
                <a:solidFill>
                  <a:schemeClr val="accent6">
                    <a:lumMod val="40000"/>
                    <a:lumOff val="60000"/>
                  </a:schemeClr>
                </a:solidFill>
                <a:effectLst/>
                <a:latin typeface="#9Slide03 Encode Sans Semi Expa" panose="00000505000000000000" pitchFamily="2" charset="0"/>
              </a:rPr>
              <a:t>CÁC LOẠI THỰC NGHIỆM</a:t>
            </a:r>
            <a:endParaRPr kumimoji="0" lang="en-US" sz="4000" b="1" i="0" u="none" strike="noStrike" kern="1200" cap="none" spc="0" normalizeH="0" baseline="0" noProof="0" dirty="0">
              <a:ln>
                <a:noFill/>
              </a:ln>
              <a:solidFill>
                <a:schemeClr val="accent6">
                  <a:lumMod val="40000"/>
                  <a:lumOff val="60000"/>
                </a:schemeClr>
              </a:solidFill>
              <a:effectLst/>
              <a:uLnTx/>
              <a:uFillTx/>
              <a:latin typeface="#9Slide03 Encode Sans Semi Expa" panose="00000505000000000000" pitchFamily="2" charset="0"/>
              <a:cs typeface="#9Slide03 Arima Madurai Black" panose="00000A00000000000000" pitchFamily="2" charset="0"/>
            </a:endParaRPr>
          </a:p>
        </p:txBody>
      </p:sp>
      <p:pic>
        <p:nvPicPr>
          <p:cNvPr id="21" name="Picture 4" descr="Hiệu ứng Heuristics - Lối tắt cho tâm trí - Tâm Lý Học Ứng Dụng">
            <a:extLst>
              <a:ext uri="{FF2B5EF4-FFF2-40B4-BE49-F238E27FC236}">
                <a16:creationId xmlns:a16="http://schemas.microsoft.com/office/drawing/2014/main" id="{9F65F315-E67A-70F8-77F4-D6039EDDA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7296" y="6858000"/>
            <a:ext cx="5420326" cy="3010916"/>
          </a:xfrm>
          <a:prstGeom prst="rect">
            <a:avLst/>
          </a:prstGeom>
          <a:noFill/>
          <a:extLst>
            <a:ext uri="{909E8E84-426E-40DD-AFC4-6F175D3DCCD1}">
              <a14:hiddenFill xmlns:a14="http://schemas.microsoft.com/office/drawing/2010/main">
                <a:solidFill>
                  <a:srgbClr val="FFFFFF"/>
                </a:solidFill>
              </a14:hiddenFill>
            </a:ext>
          </a:extLst>
        </p:spPr>
      </p:pic>
      <p:sp>
        <p:nvSpPr>
          <p:cNvPr id="23" name="Hình chữ nhật 22">
            <a:extLst>
              <a:ext uri="{FF2B5EF4-FFF2-40B4-BE49-F238E27FC236}">
                <a16:creationId xmlns:a16="http://schemas.microsoft.com/office/drawing/2014/main" id="{D7C8D777-DF9C-0366-F9A8-C9BE3F65947C}"/>
              </a:ext>
            </a:extLst>
          </p:cNvPr>
          <p:cNvSpPr/>
          <p:nvPr/>
        </p:nvSpPr>
        <p:spPr>
          <a:xfrm>
            <a:off x="6096000" y="16380326"/>
            <a:ext cx="5460357" cy="341855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2351880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4">
                                            <p:txEl>
                                              <p:pRg st="2" end="2"/>
                                            </p:txEl>
                                          </p:spTgt>
                                        </p:tgtEl>
                                        <p:attrNameLst>
                                          <p:attrName>style.visibility</p:attrName>
                                        </p:attrNameLst>
                                      </p:cBhvr>
                                      <p:to>
                                        <p:strVal val="visible"/>
                                      </p:to>
                                    </p:set>
                                    <p:anim calcmode="lin" valueType="num">
                                      <p:cBhvr additive="base">
                                        <p:cTn id="11"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4">
                                            <p:txEl>
                                              <p:pRg st="4" end="4"/>
                                            </p:txEl>
                                          </p:spTgt>
                                        </p:tgtEl>
                                        <p:attrNameLst>
                                          <p:attrName>style.visibility</p:attrName>
                                        </p:attrNameLst>
                                      </p:cBhvr>
                                      <p:to>
                                        <p:strVal val="visible"/>
                                      </p:to>
                                    </p:set>
                                    <p:anim calcmode="lin" valueType="num">
                                      <p:cBhvr additive="base">
                                        <p:cTn id="15"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14">
                                            <p:txEl>
                                              <p:pRg st="6" end="6"/>
                                            </p:txEl>
                                          </p:spTgt>
                                        </p:tgtEl>
                                        <p:attrNameLst>
                                          <p:attrName>style.visibility</p:attrName>
                                        </p:attrNameLst>
                                      </p:cBhvr>
                                      <p:to>
                                        <p:strVal val="visible"/>
                                      </p:to>
                                    </p:set>
                                    <p:anim calcmode="lin" valueType="num">
                                      <p:cBhvr additive="base">
                                        <p:cTn id="19"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14">
                                            <p:txEl>
                                              <p:pRg st="8" end="8"/>
                                            </p:txEl>
                                          </p:spTgt>
                                        </p:tgtEl>
                                        <p:attrNameLst>
                                          <p:attrName>style.visibility</p:attrName>
                                        </p:attrNameLst>
                                      </p:cBhvr>
                                      <p:to>
                                        <p:strVal val="visible"/>
                                      </p:to>
                                    </p:set>
                                    <p:anim calcmode="lin" valueType="num">
                                      <p:cBhvr additive="base">
                                        <p:cTn id="23"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822F18B2-2AAA-90C6-5E2E-03D7DF3AF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flipH="1">
            <a:off x="-5068664" y="49277"/>
            <a:ext cx="403749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ễn phí Ảnh lưu trữ miễn phí về cử chỉ, đèn điện, đèn neon Ảnh lưu trữ">
            <a:extLst>
              <a:ext uri="{FF2B5EF4-FFF2-40B4-BE49-F238E27FC236}">
                <a16:creationId xmlns:a16="http://schemas.microsoft.com/office/drawing/2014/main" id="{99309BC3-D5F4-1A82-9961-41D6D54C4FF3}"/>
              </a:ext>
            </a:extLst>
          </p:cNvPr>
          <p:cNvPicPr>
            <a:picLocks noChangeAspect="1" noChangeArrowheads="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t="34120" b="14304"/>
          <a:stretch/>
        </p:blipFill>
        <p:spPr bwMode="auto">
          <a:xfrm>
            <a:off x="487680" y="374394"/>
            <a:ext cx="4160518" cy="32187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ễn phí Ảnh lưu trữ miễn phí về cử chỉ, đèn điện, đèn neon Ảnh lưu trữ">
            <a:extLst>
              <a:ext uri="{FF2B5EF4-FFF2-40B4-BE49-F238E27FC236}">
                <a16:creationId xmlns:a16="http://schemas.microsoft.com/office/drawing/2014/main" id="{7491FDC9-0E84-CDDC-2119-010BC9B40661}"/>
              </a:ext>
            </a:extLst>
          </p:cNvPr>
          <p:cNvPicPr>
            <a:picLocks noChangeAspect="1" noChangeArrowheads="1"/>
          </p:cNvPicPr>
          <p:nvPr/>
        </p:nvPicPr>
        <p:blipFill rotWithShape="1">
          <a:blip r:embed="rId4">
            <a:duotone>
              <a:prstClr val="black"/>
              <a:srgbClr val="D9C3A5">
                <a:tint val="50000"/>
                <a:satMod val="180000"/>
              </a:srgbClr>
            </a:duotone>
            <a:extLst>
              <a:ext uri="{28A0092B-C50C-407E-A947-70E740481C1C}">
                <a14:useLocalDpi xmlns:a14="http://schemas.microsoft.com/office/drawing/2010/main" val="0"/>
              </a:ext>
            </a:extLst>
          </a:blip>
          <a:srcRect t="24222" b="25182"/>
          <a:stretch/>
        </p:blipFill>
        <p:spPr bwMode="auto">
          <a:xfrm>
            <a:off x="474560" y="3593500"/>
            <a:ext cx="4173637" cy="31501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ệu ứng Heuristics - Lối tắt cho tâm trí - Tâm Lý Học Ứng Dụng">
            <a:extLst>
              <a:ext uri="{FF2B5EF4-FFF2-40B4-BE49-F238E27FC236}">
                <a16:creationId xmlns:a16="http://schemas.microsoft.com/office/drawing/2014/main" id="{CD995D66-FBAA-8D34-887F-B0F147B45E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3964" y="467361"/>
            <a:ext cx="5420326" cy="3010916"/>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5B6757B7-CAA0-4A4D-0DB2-C56C61267ECC}"/>
              </a:ext>
            </a:extLst>
          </p:cNvPr>
          <p:cNvSpPr/>
          <p:nvPr/>
        </p:nvSpPr>
        <p:spPr>
          <a:xfrm>
            <a:off x="6243963" y="3429000"/>
            <a:ext cx="5460357" cy="341855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3" name="Hộp Văn bản 2">
            <a:extLst>
              <a:ext uri="{FF2B5EF4-FFF2-40B4-BE49-F238E27FC236}">
                <a16:creationId xmlns:a16="http://schemas.microsoft.com/office/drawing/2014/main" id="{68C42890-127C-4D23-840E-E8342B3A2549}"/>
              </a:ext>
            </a:extLst>
          </p:cNvPr>
          <p:cNvSpPr txBox="1"/>
          <p:nvPr/>
        </p:nvSpPr>
        <p:spPr>
          <a:xfrm>
            <a:off x="6376687" y="3527552"/>
            <a:ext cx="5221144"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000" b="1" i="0" u="none" strike="noStrike" kern="1200" cap="none" spc="0" normalizeH="0" baseline="0" noProof="0" dirty="0">
                <a:ln>
                  <a:noFill/>
                </a:ln>
                <a:solidFill>
                  <a:schemeClr val="bg1"/>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a:t>
            </a:r>
            <a:r>
              <a:rPr kumimoji="0" lang="vi-VN" sz="2000" b="1" i="0" u="none" strike="noStrike" kern="1200" cap="none" spc="0" normalizeH="0" baseline="0" noProof="0" dirty="0" err="1">
                <a:ln>
                  <a:noFill/>
                </a:ln>
                <a:solidFill>
                  <a:schemeClr val="bg1"/>
                </a:solidFill>
                <a:effectLst/>
                <a:uLnTx/>
                <a:uFillTx/>
                <a:latin typeface="#9Slide03 Encode Sans Semi Expa" panose="00000505000000000000" pitchFamily="2" charset="0"/>
                <a:ea typeface="Roboto" panose="020B0604020202020204" pitchFamily="2" charset="0"/>
                <a:cs typeface="Roboto" panose="020B0604020202020204" pitchFamily="2" charset="0"/>
              </a:rPr>
              <a:t>Heuristic</a:t>
            </a:r>
            <a:endParaRPr kumimoji="0" lang="vi-VN" sz="2000" b="1" i="0" u="none" strike="noStrike" kern="1200" cap="none" spc="0" normalizeH="0" baseline="0" noProof="0" dirty="0">
              <a:ln>
                <a:noFill/>
              </a:ln>
              <a:solidFill>
                <a:schemeClr val="bg1"/>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000" b="1" i="0" u="none" strike="noStrike" kern="1200" cap="none" spc="0" normalizeH="0" baseline="0" noProof="0" dirty="0">
              <a:ln>
                <a:noFill/>
              </a:ln>
              <a:solidFill>
                <a:schemeClr val="bg1"/>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Bản chất </a:t>
            </a:r>
            <a:r>
              <a:rPr kumimoji="0" lang="vi-VN" sz="1800" b="0" i="0" u="none" strike="noStrike" kern="1200" cap="none" spc="0" normalizeH="0" baseline="0" noProof="0" dirty="0" err="1">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Heuristic</a:t>
            </a: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 là một phương pháp thử và sai theo nhiều bước, mỗi bước chỉ thực nghiệm trên một mục tiêu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Chia thực nghiệm thành nhiều bước, mỗi bước chỉ đưa ra một mục tiêu thực nghiệm.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Phát hiện thêm các điều kiện phụ cho mỗi bước thực nghiệm. Như vậy, công việc thực nghiệm trở nên sáng tỏ hơn, giảm bớt mò mẫm.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p:txBody>
      </p:sp>
      <p:sp>
        <p:nvSpPr>
          <p:cNvPr id="4" name="Hình chữ nhật 3">
            <a:extLst>
              <a:ext uri="{FF2B5EF4-FFF2-40B4-BE49-F238E27FC236}">
                <a16:creationId xmlns:a16="http://schemas.microsoft.com/office/drawing/2014/main" id="{91BD7389-E3A5-AFF7-833A-B11DD33315D6}"/>
              </a:ext>
            </a:extLst>
          </p:cNvPr>
          <p:cNvSpPr/>
          <p:nvPr/>
        </p:nvSpPr>
        <p:spPr>
          <a:xfrm>
            <a:off x="434531" y="2006050"/>
            <a:ext cx="3537597" cy="33777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5" name="Hình chữ nhật 4">
            <a:extLst>
              <a:ext uri="{FF2B5EF4-FFF2-40B4-BE49-F238E27FC236}">
                <a16:creationId xmlns:a16="http://schemas.microsoft.com/office/drawing/2014/main" id="{E2B2D3CF-66A1-D0A6-5D47-8614CB8213A2}"/>
              </a:ext>
            </a:extLst>
          </p:cNvPr>
          <p:cNvSpPr/>
          <p:nvPr/>
        </p:nvSpPr>
        <p:spPr>
          <a:xfrm>
            <a:off x="4240761" y="980947"/>
            <a:ext cx="2645231" cy="1116454"/>
          </a:xfrm>
          <a:prstGeom prst="rect">
            <a:avLst/>
          </a:prstGeom>
          <a:solidFill>
            <a:schemeClr val="tx1">
              <a:lumMod val="65000"/>
              <a:lumOff val="3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 name="Hộp Văn bản 5">
            <a:extLst>
              <a:ext uri="{FF2B5EF4-FFF2-40B4-BE49-F238E27FC236}">
                <a16:creationId xmlns:a16="http://schemas.microsoft.com/office/drawing/2014/main" id="{326DE4B8-AE69-D837-833C-5B7BA6AED996}"/>
              </a:ext>
            </a:extLst>
          </p:cNvPr>
          <p:cNvSpPr txBox="1"/>
          <p:nvPr/>
        </p:nvSpPr>
        <p:spPr>
          <a:xfrm>
            <a:off x="4121761" y="997002"/>
            <a:ext cx="2811535" cy="9511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925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vi-VN" sz="2800" b="1" i="0" u="none" strike="noStrike" dirty="0">
                <a:solidFill>
                  <a:schemeClr val="accent6">
                    <a:lumMod val="40000"/>
                    <a:lumOff val="60000"/>
                  </a:schemeClr>
                </a:solidFill>
                <a:effectLst/>
                <a:latin typeface="#9Slide03 Encode Sans Semi Expa" panose="00000505000000000000" pitchFamily="2" charset="0"/>
              </a:rPr>
              <a:t>CÁC LOẠI THỰC NGHIỆM</a:t>
            </a:r>
            <a:endParaRPr kumimoji="0" lang="en-US" sz="4000" b="1" i="0" u="none" strike="noStrike" kern="1200" cap="none" spc="0" normalizeH="0" baseline="0" noProof="0" dirty="0">
              <a:ln>
                <a:noFill/>
              </a:ln>
              <a:solidFill>
                <a:schemeClr val="accent6">
                  <a:lumMod val="40000"/>
                  <a:lumOff val="60000"/>
                </a:schemeClr>
              </a:solidFill>
              <a:effectLst/>
              <a:uLnTx/>
              <a:uFillTx/>
              <a:latin typeface="#9Slide03 Encode Sans Semi Expa" panose="00000505000000000000" pitchFamily="2" charset="0"/>
              <a:cs typeface="#9Slide03 Arima Madurai Black" panose="00000A00000000000000" pitchFamily="2" charset="0"/>
            </a:endParaRPr>
          </a:p>
        </p:txBody>
      </p:sp>
      <p:cxnSp>
        <p:nvCxnSpPr>
          <p:cNvPr id="7" name="Đường nối Thẳng 6">
            <a:extLst>
              <a:ext uri="{FF2B5EF4-FFF2-40B4-BE49-F238E27FC236}">
                <a16:creationId xmlns:a16="http://schemas.microsoft.com/office/drawing/2014/main" id="{847662EF-8BFD-4EE7-F124-58C89A865352}"/>
              </a:ext>
            </a:extLst>
          </p:cNvPr>
          <p:cNvCxnSpPr/>
          <p:nvPr/>
        </p:nvCxnSpPr>
        <p:spPr>
          <a:xfrm>
            <a:off x="-708074" y="661679"/>
            <a:ext cx="0" cy="654304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Đường nối Thẳng 7">
            <a:extLst>
              <a:ext uri="{FF2B5EF4-FFF2-40B4-BE49-F238E27FC236}">
                <a16:creationId xmlns:a16="http://schemas.microsoft.com/office/drawing/2014/main" id="{8019BE0F-AD2B-4A23-A616-E4803232B32C}"/>
              </a:ext>
            </a:extLst>
          </p:cNvPr>
          <p:cNvCxnSpPr>
            <a:cxnSpLocks/>
          </p:cNvCxnSpPr>
          <p:nvPr/>
        </p:nvCxnSpPr>
        <p:spPr>
          <a:xfrm>
            <a:off x="259079" y="467360"/>
            <a:ext cx="687832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Hộp Văn bản 9">
            <a:extLst>
              <a:ext uri="{FF2B5EF4-FFF2-40B4-BE49-F238E27FC236}">
                <a16:creationId xmlns:a16="http://schemas.microsoft.com/office/drawing/2014/main" id="{DB860681-7C03-1A8B-4979-3EFA0CE244A7}"/>
              </a:ext>
            </a:extLst>
          </p:cNvPr>
          <p:cNvSpPr txBox="1"/>
          <p:nvPr/>
        </p:nvSpPr>
        <p:spPr>
          <a:xfrm>
            <a:off x="487679" y="2116018"/>
            <a:ext cx="3402955" cy="3200876"/>
          </a:xfrm>
          <a:prstGeom prst="rect">
            <a:avLst/>
          </a:prstGeom>
          <a:noFill/>
        </p:spPr>
        <p:txBody>
          <a:bodyPr wrap="square">
            <a:spAutoFit/>
          </a:bodyPr>
          <a:lstStyle/>
          <a:p>
            <a:r>
              <a:rPr lang="vi-VN" sz="2000" b="1" dirty="0">
                <a:solidFill>
                  <a:schemeClr val="bg1"/>
                </a:solidFill>
                <a:latin typeface="#9Slide03 Encode Sans Semi Expa" panose="00000505000000000000" pitchFamily="2" charset="0"/>
              </a:rPr>
              <a:t>Thực nghiệm thử và sai:</a:t>
            </a:r>
          </a:p>
          <a:p>
            <a:endParaRPr lang="vi-VN" sz="2000" b="1" dirty="0">
              <a:solidFill>
                <a:schemeClr val="bg1"/>
              </a:solidFill>
              <a:latin typeface="#9Slide03 Encode Sans Semi Expa" panose="00000505000000000000" pitchFamily="2" charset="0"/>
            </a:endParaRPr>
          </a:p>
          <a:p>
            <a:r>
              <a:rPr lang="vi-VN" dirty="0">
                <a:solidFill>
                  <a:schemeClr val="bg1"/>
                </a:solidFill>
                <a:latin typeface="#9Slide03 Encode Sans Semi Expa" panose="00000505000000000000" pitchFamily="2" charset="0"/>
              </a:rPr>
              <a:t>Nội dung phương pháp thử và sai (</a:t>
            </a:r>
            <a:r>
              <a:rPr lang="vi-VN" dirty="0" err="1">
                <a:solidFill>
                  <a:schemeClr val="bg1"/>
                </a:solidFill>
                <a:latin typeface="#9Slide03 Encode Sans Semi Expa" panose="00000505000000000000" pitchFamily="2" charset="0"/>
              </a:rPr>
              <a:t>trial-and-error</a:t>
            </a:r>
            <a:r>
              <a:rPr lang="vi-VN" dirty="0">
                <a:solidFill>
                  <a:schemeClr val="bg1"/>
                </a:solidFill>
                <a:latin typeface="#9Slide03 Encode Sans Semi Expa" panose="00000505000000000000" pitchFamily="2" charset="0"/>
              </a:rPr>
              <a:t> </a:t>
            </a:r>
            <a:r>
              <a:rPr lang="vi-VN" dirty="0" err="1">
                <a:solidFill>
                  <a:schemeClr val="bg1"/>
                </a:solidFill>
                <a:latin typeface="#9Slide03 Encode Sans Semi Expa" panose="00000505000000000000" pitchFamily="2" charset="0"/>
              </a:rPr>
              <a:t>method</a:t>
            </a:r>
            <a:r>
              <a:rPr lang="vi-VN" dirty="0">
                <a:solidFill>
                  <a:schemeClr val="bg1"/>
                </a:solidFill>
                <a:latin typeface="#9Slide03 Encode Sans Semi Expa" panose="00000505000000000000" pitchFamily="2" charset="0"/>
              </a:rPr>
              <a:t>) đúng như tên gọi: đó là "thử"; thử xong thấy "sai"; tiếp đó "thử lại"; lại "sai"; lại "thử", cho đến khi đạt được kết quả cuối cùng, là hoàn toàn đúng, hoặc hoàn toàn sai so với giả thuyết thực nghiệm.</a:t>
            </a:r>
          </a:p>
        </p:txBody>
      </p:sp>
      <p:sp>
        <p:nvSpPr>
          <p:cNvPr id="14" name="Hình chữ nhật 13">
            <a:extLst>
              <a:ext uri="{FF2B5EF4-FFF2-40B4-BE49-F238E27FC236}">
                <a16:creationId xmlns:a16="http://schemas.microsoft.com/office/drawing/2014/main" id="{8942A537-7402-EE3D-1109-84F8A879ED82}"/>
              </a:ext>
            </a:extLst>
          </p:cNvPr>
          <p:cNvSpPr/>
          <p:nvPr/>
        </p:nvSpPr>
        <p:spPr>
          <a:xfrm>
            <a:off x="16997802" y="1559169"/>
            <a:ext cx="5933439" cy="647601"/>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lumMod val="95000"/>
                  <a:lumOff val="5000"/>
                </a:prst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15" name="Hình chữ nhật 14">
            <a:extLst>
              <a:ext uri="{FF2B5EF4-FFF2-40B4-BE49-F238E27FC236}">
                <a16:creationId xmlns:a16="http://schemas.microsoft.com/office/drawing/2014/main" id="{463340C5-1B8B-18F8-3786-7939AAAF9884}"/>
              </a:ext>
            </a:extLst>
          </p:cNvPr>
          <p:cNvSpPr/>
          <p:nvPr/>
        </p:nvSpPr>
        <p:spPr>
          <a:xfrm>
            <a:off x="16997802" y="1114569"/>
            <a:ext cx="152400" cy="1092201"/>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16" name="Hộp Văn bản 15">
            <a:extLst>
              <a:ext uri="{FF2B5EF4-FFF2-40B4-BE49-F238E27FC236}">
                <a16:creationId xmlns:a16="http://schemas.microsoft.com/office/drawing/2014/main" id="{AC3A557A-E067-3FAE-747D-29547F347BF6}"/>
              </a:ext>
            </a:extLst>
          </p:cNvPr>
          <p:cNvSpPr txBox="1"/>
          <p:nvPr/>
        </p:nvSpPr>
        <p:spPr>
          <a:xfrm>
            <a:off x="17150202" y="364674"/>
            <a:ext cx="180333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rPr>
              <a:t>02</a:t>
            </a:r>
            <a:endParaRPr kumimoji="0" lang="vi-VN"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endParaRPr>
          </a:p>
        </p:txBody>
      </p:sp>
      <p:sp>
        <p:nvSpPr>
          <p:cNvPr id="17" name="Hộp Văn bản 16">
            <a:extLst>
              <a:ext uri="{FF2B5EF4-FFF2-40B4-BE49-F238E27FC236}">
                <a16:creationId xmlns:a16="http://schemas.microsoft.com/office/drawing/2014/main" id="{6EC8B13E-3E3D-FAD0-CC1B-81995A98E65C}"/>
              </a:ext>
            </a:extLst>
          </p:cNvPr>
          <p:cNvSpPr txBox="1"/>
          <p:nvPr/>
        </p:nvSpPr>
        <p:spPr>
          <a:xfrm>
            <a:off x="17126635" y="2434864"/>
            <a:ext cx="6335109" cy="4062651"/>
          </a:xfrm>
          <a:prstGeom prst="rect">
            <a:avLst/>
          </a:prstGeom>
          <a:noFill/>
        </p:spPr>
        <p:txBody>
          <a:bodyPr wrap="square">
            <a:spAutoFit/>
          </a:bodyPr>
          <a:lstStyle/>
          <a:p>
            <a:r>
              <a:rPr lang="vi-VN" sz="2000" b="1" dirty="0">
                <a:latin typeface="#9Slide03 Encode Sans Semi Expa#9Slide03 Encode Sans Semi Expa" panose="00000505000000000000" pitchFamily="2" charset="0"/>
              </a:rPr>
              <a:t>Trong thực nghiệm, người nghiên cứu phải tuân thủ các nguyên tắc sau:</a:t>
            </a:r>
          </a:p>
          <a:p>
            <a:endParaRPr lang="vi-VN" sz="2000" b="1" dirty="0">
              <a:latin typeface="#9Slide03 Encode Sans Semi Expa#9Slide03 Encode Sans Semi Expa" panose="00000505000000000000" pitchFamily="2" charset="0"/>
            </a:endParaRPr>
          </a:p>
          <a:p>
            <a:pPr marL="285750" indent="-285750">
              <a:buFont typeface="Arial" panose="020B0604020202020204" pitchFamily="34" charset="0"/>
              <a:buChar char="•"/>
            </a:pPr>
            <a:r>
              <a:rPr lang="vi-VN" dirty="0">
                <a:latin typeface="#9Slide03 Encode Sans Semi Expa#9Slide03 Encode Sans Semi Expa" panose="00000505000000000000" pitchFamily="2" charset="0"/>
              </a:rPr>
              <a:t>Đề ra những chuẩn đánh giá và phương thức đánh giá.</a:t>
            </a:r>
          </a:p>
          <a:p>
            <a:pPr marL="285750" indent="-285750">
              <a:buFont typeface="Arial" panose="020B0604020202020204" pitchFamily="34" charset="0"/>
              <a:buChar char="•"/>
            </a:pPr>
            <a:endParaRPr lang="vi-VN" dirty="0">
              <a:latin typeface="#9Slide03 Encode Sans Semi Expa#9Slide03 Encode Sans Semi Expa" panose="00000505000000000000" pitchFamily="2" charset="0"/>
            </a:endParaRPr>
          </a:p>
          <a:p>
            <a:pPr marL="285750" indent="-285750">
              <a:buFont typeface="Arial" panose="020B0604020202020204" pitchFamily="34" charset="0"/>
              <a:buChar char="•"/>
            </a:pPr>
            <a:r>
              <a:rPr lang="vi-VN" dirty="0">
                <a:latin typeface="#9Slide03 Encode Sans Semi Expa#9Slide03 Encode Sans Semi Expa" panose="00000505000000000000" pitchFamily="2" charset="0"/>
              </a:rPr>
              <a:t>Giữ ổn định các yếu tố không bị người nghiên cứu khống chế.</a:t>
            </a:r>
          </a:p>
          <a:p>
            <a:pPr marL="285750" indent="-285750">
              <a:buFont typeface="Arial" panose="020B0604020202020204" pitchFamily="34" charset="0"/>
              <a:buChar char="•"/>
            </a:pPr>
            <a:endParaRPr lang="vi-VN" dirty="0">
              <a:latin typeface="#9Slide03 Encode Sans Semi Expa#9Slide03 Encode Sans Semi Expa" panose="00000505000000000000" pitchFamily="2" charset="0"/>
            </a:endParaRPr>
          </a:p>
          <a:p>
            <a:pPr marL="285750" indent="-285750">
              <a:buFont typeface="Arial" panose="020B0604020202020204" pitchFamily="34" charset="0"/>
              <a:buChar char="•"/>
            </a:pPr>
            <a:r>
              <a:rPr lang="vi-VN" dirty="0">
                <a:latin typeface="#9Slide03 Encode Sans Semi Expa#9Slide03 Encode Sans Semi Expa" panose="00000505000000000000" pitchFamily="2" charset="0"/>
              </a:rPr>
              <a:t>Mẫu được lựa chọn trong thực nghiệm phải mang tính phổ biến để cho kết quả thực nghiệm được khách quan.</a:t>
            </a:r>
          </a:p>
          <a:p>
            <a:pPr marL="285750" indent="-285750">
              <a:buFont typeface="Arial" panose="020B0604020202020204" pitchFamily="34" charset="0"/>
              <a:buChar char="•"/>
            </a:pPr>
            <a:endParaRPr lang="vi-VN" dirty="0">
              <a:latin typeface="#9Slide03 Encode Sans Semi Expa#9Slide03 Encode Sans Semi Expa" panose="00000505000000000000" pitchFamily="2" charset="0"/>
            </a:endParaRPr>
          </a:p>
          <a:p>
            <a:pPr marL="285750" indent="-285750">
              <a:buFont typeface="Arial" panose="020B0604020202020204" pitchFamily="34" charset="0"/>
              <a:buChar char="•"/>
            </a:pPr>
            <a:r>
              <a:rPr lang="vi-VN" dirty="0">
                <a:latin typeface="#9Slide03 Encode Sans Semi Expa#9Slide03 Encode Sans Semi Expa" panose="00000505000000000000" pitchFamily="2" charset="0"/>
              </a:rPr>
              <a:t>Đưa ra một số giả thiết thực nghiệm để loại bớt những yếu tố tác động phức tạp.</a:t>
            </a:r>
          </a:p>
        </p:txBody>
      </p:sp>
      <p:sp>
        <p:nvSpPr>
          <p:cNvPr id="9" name="Hình chữ nhật 8">
            <a:extLst>
              <a:ext uri="{FF2B5EF4-FFF2-40B4-BE49-F238E27FC236}">
                <a16:creationId xmlns:a16="http://schemas.microsoft.com/office/drawing/2014/main" id="{25B4276C-CE00-71DC-03CA-2F281E6ADA6F}"/>
              </a:ext>
            </a:extLst>
          </p:cNvPr>
          <p:cNvSpPr/>
          <p:nvPr/>
        </p:nvSpPr>
        <p:spPr>
          <a:xfrm>
            <a:off x="13794514" y="-1938884"/>
            <a:ext cx="4907279" cy="17607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4" descr="Miễn phí Ảnh lưu trữ miễn phí về ánh sáng, ánh sáng ban ngày, ban ngày Ảnh lưu trữ">
            <a:extLst>
              <a:ext uri="{FF2B5EF4-FFF2-40B4-BE49-F238E27FC236}">
                <a16:creationId xmlns:a16="http://schemas.microsoft.com/office/drawing/2014/main" id="{E36A8C9E-D8D5-F26C-EA92-2A082140C38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295" b="20659" l="10000" r="90000"/>
                    </a14:imgEffect>
                  </a14:imgLayer>
                </a14:imgProps>
              </a:ext>
              <a:ext uri="{28A0092B-C50C-407E-A947-70E740481C1C}">
                <a14:useLocalDpi xmlns:a14="http://schemas.microsoft.com/office/drawing/2010/main" val="0"/>
              </a:ext>
            </a:extLst>
          </a:blip>
          <a:srcRect b="77046"/>
          <a:stretch/>
        </p:blipFill>
        <p:spPr bwMode="auto">
          <a:xfrm>
            <a:off x="14443456" y="-1798505"/>
            <a:ext cx="4433887" cy="152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09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anim calcmode="lin" valueType="num">
                                      <p:cBhvr>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anim calcmode="lin" valueType="num">
                                      <p:cBhvr>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anim calcmode="lin" valueType="num">
                                      <p:cBhvr>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anim calcmode="lin" valueType="num">
                                      <p:cBhvr>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40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anim calcmode="lin" valueType="num">
                                      <p:cBhvr>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 calcmode="lin" valueType="num">
                                      <p:cBhvr additive="base">
                                        <p:cTn id="3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100"/>
                                  </p:stCondLst>
                                  <p:childTnLst>
                                    <p:set>
                                      <p:cBhvr>
                                        <p:cTn id="42" dur="1" fill="hold">
                                          <p:stCondLst>
                                            <p:cond delay="0"/>
                                          </p:stCondLst>
                                        </p:cTn>
                                        <p:tgtEl>
                                          <p:spTgt spid="17">
                                            <p:txEl>
                                              <p:pRg st="2" end="2"/>
                                            </p:txEl>
                                          </p:spTgt>
                                        </p:tgtEl>
                                        <p:attrNameLst>
                                          <p:attrName>style.visibility</p:attrName>
                                        </p:attrNameLst>
                                      </p:cBhvr>
                                      <p:to>
                                        <p:strVal val="visible"/>
                                      </p:to>
                                    </p:set>
                                    <p:anim calcmode="lin" valueType="num">
                                      <p:cBhvr additive="base">
                                        <p:cTn id="43"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
                                            <p:txEl>
                                              <p:pRg st="2" end="2"/>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200"/>
                                  </p:stCondLst>
                                  <p:childTnLst>
                                    <p:set>
                                      <p:cBhvr>
                                        <p:cTn id="46" dur="1" fill="hold">
                                          <p:stCondLst>
                                            <p:cond delay="0"/>
                                          </p:stCondLst>
                                        </p:cTn>
                                        <p:tgtEl>
                                          <p:spTgt spid="17">
                                            <p:txEl>
                                              <p:pRg st="4" end="4"/>
                                            </p:txEl>
                                          </p:spTgt>
                                        </p:tgtEl>
                                        <p:attrNameLst>
                                          <p:attrName>style.visibility</p:attrName>
                                        </p:attrNameLst>
                                      </p:cBhvr>
                                      <p:to>
                                        <p:strVal val="visible"/>
                                      </p:to>
                                    </p:set>
                                    <p:anim calcmode="lin" valueType="num">
                                      <p:cBhvr additive="base">
                                        <p:cTn id="47" dur="5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
                                            <p:txEl>
                                              <p:pRg st="4" end="4"/>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300"/>
                                  </p:stCondLst>
                                  <p:childTnLst>
                                    <p:set>
                                      <p:cBhvr>
                                        <p:cTn id="50" dur="1" fill="hold">
                                          <p:stCondLst>
                                            <p:cond delay="0"/>
                                          </p:stCondLst>
                                        </p:cTn>
                                        <p:tgtEl>
                                          <p:spTgt spid="17">
                                            <p:txEl>
                                              <p:pRg st="6" end="6"/>
                                            </p:txEl>
                                          </p:spTgt>
                                        </p:tgtEl>
                                        <p:attrNameLst>
                                          <p:attrName>style.visibility</p:attrName>
                                        </p:attrNameLst>
                                      </p:cBhvr>
                                      <p:to>
                                        <p:strVal val="visible"/>
                                      </p:to>
                                    </p:set>
                                    <p:anim calcmode="lin" valueType="num">
                                      <p:cBhvr additive="base">
                                        <p:cTn id="51" dur="500" fill="hold"/>
                                        <p:tgtEl>
                                          <p:spTgt spid="17">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7">
                                            <p:txEl>
                                              <p:pRg st="6" end="6"/>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400"/>
                                  </p:stCondLst>
                                  <p:childTnLst>
                                    <p:set>
                                      <p:cBhvr>
                                        <p:cTn id="54" dur="1" fill="hold">
                                          <p:stCondLst>
                                            <p:cond delay="0"/>
                                          </p:stCondLst>
                                        </p:cTn>
                                        <p:tgtEl>
                                          <p:spTgt spid="17">
                                            <p:txEl>
                                              <p:pRg st="8" end="8"/>
                                            </p:txEl>
                                          </p:spTgt>
                                        </p:tgtEl>
                                        <p:attrNameLst>
                                          <p:attrName>style.visibility</p:attrName>
                                        </p:attrNameLst>
                                      </p:cBhvr>
                                      <p:to>
                                        <p:strVal val="visible"/>
                                      </p:to>
                                    </p:set>
                                    <p:anim calcmode="lin" valueType="num">
                                      <p:cBhvr additive="base">
                                        <p:cTn id="55" dur="500" fill="hold"/>
                                        <p:tgtEl>
                                          <p:spTgt spid="1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build="p"/>
      <p:bldP spid="1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iễn phí Ảnh lưu trữ miễn phí về cử chỉ, đèn điện, đèn neon Ảnh lưu trữ">
            <a:extLst>
              <a:ext uri="{FF2B5EF4-FFF2-40B4-BE49-F238E27FC236}">
                <a16:creationId xmlns:a16="http://schemas.microsoft.com/office/drawing/2014/main" id="{99309BC3-D5F4-1A82-9961-41D6D54C4FF3}"/>
              </a:ext>
            </a:extLst>
          </p:cNvPr>
          <p:cNvPicPr>
            <a:picLocks noChangeAspect="1" noChangeArrowheads="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t="34120" b="14304"/>
          <a:stretch/>
        </p:blipFill>
        <p:spPr bwMode="auto">
          <a:xfrm>
            <a:off x="487680" y="374394"/>
            <a:ext cx="4160518" cy="32187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ễn phí Ảnh lưu trữ miễn phí về cử chỉ, đèn điện, đèn neon Ảnh lưu trữ">
            <a:extLst>
              <a:ext uri="{FF2B5EF4-FFF2-40B4-BE49-F238E27FC236}">
                <a16:creationId xmlns:a16="http://schemas.microsoft.com/office/drawing/2014/main" id="{7491FDC9-0E84-CDDC-2119-010BC9B40661}"/>
              </a:ext>
            </a:extLst>
          </p:cNvPr>
          <p:cNvPicPr>
            <a:picLocks noChangeAspect="1" noChangeArrowheads="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t="24222" b="25182"/>
          <a:stretch/>
        </p:blipFill>
        <p:spPr bwMode="auto">
          <a:xfrm>
            <a:off x="474560" y="3593500"/>
            <a:ext cx="4173635" cy="31501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ệu ứng Heuristics - Lối tắt cho tâm trí - Tâm Lý Học Ứng Dụng">
            <a:extLst>
              <a:ext uri="{FF2B5EF4-FFF2-40B4-BE49-F238E27FC236}">
                <a16:creationId xmlns:a16="http://schemas.microsoft.com/office/drawing/2014/main" id="{CD995D66-FBAA-8D34-887F-B0F147B45E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0857" y="374394"/>
            <a:ext cx="5420326" cy="3010916"/>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5B6757B7-CAA0-4A4D-0DB2-C56C61267ECC}"/>
              </a:ext>
            </a:extLst>
          </p:cNvPr>
          <p:cNvSpPr/>
          <p:nvPr/>
        </p:nvSpPr>
        <p:spPr>
          <a:xfrm>
            <a:off x="13910856" y="3336033"/>
            <a:ext cx="5460357" cy="341855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3" name="Hộp Văn bản 2">
            <a:extLst>
              <a:ext uri="{FF2B5EF4-FFF2-40B4-BE49-F238E27FC236}">
                <a16:creationId xmlns:a16="http://schemas.microsoft.com/office/drawing/2014/main" id="{68C42890-127C-4D23-840E-E8342B3A2549}"/>
              </a:ext>
            </a:extLst>
          </p:cNvPr>
          <p:cNvSpPr txBox="1"/>
          <p:nvPr/>
        </p:nvSpPr>
        <p:spPr>
          <a:xfrm>
            <a:off x="14043580" y="3434585"/>
            <a:ext cx="5221144"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000" b="1"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a:t>
            </a:r>
            <a:r>
              <a:rPr kumimoji="0" lang="vi-VN" sz="2000" b="1" i="0" u="none" strike="noStrike" kern="1200" cap="none" spc="0" normalizeH="0" baseline="0" noProof="0" dirty="0" err="1">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Heuristic</a:t>
            </a:r>
            <a:endParaRPr kumimoji="0" lang="vi-VN" sz="2000" b="1"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000" b="1"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Bản chất </a:t>
            </a:r>
            <a:r>
              <a:rPr kumimoji="0" lang="vi-VN" sz="1800" b="0" i="0" u="none" strike="noStrike" kern="1200" cap="none" spc="0" normalizeH="0" baseline="0" noProof="0" dirty="0" err="1">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Heuristic</a:t>
            </a: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 là một phương pháp thử và sai theo nhiều bước, mỗi bước chỉ thực nghiệm trên một mục tiêu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Chia thực nghiệm thành nhiều bước, mỗi bước chỉ đưa ra một mục tiêu thực nghiệm.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Phát hiện thêm các điều kiện phụ cho mỗi bước thực nghiệm. Như vậy, công việc thực nghiệm trở nên sáng tỏ hơn, giảm bớt mò mẫm.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p:txBody>
      </p:sp>
      <p:sp>
        <p:nvSpPr>
          <p:cNvPr id="4" name="Hình chữ nhật 3">
            <a:extLst>
              <a:ext uri="{FF2B5EF4-FFF2-40B4-BE49-F238E27FC236}">
                <a16:creationId xmlns:a16="http://schemas.microsoft.com/office/drawing/2014/main" id="{91BD7389-E3A5-AFF7-833A-B11DD33315D6}"/>
              </a:ext>
            </a:extLst>
          </p:cNvPr>
          <p:cNvSpPr/>
          <p:nvPr/>
        </p:nvSpPr>
        <p:spPr>
          <a:xfrm>
            <a:off x="434531" y="2006050"/>
            <a:ext cx="3537597" cy="337771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5" name="Hình chữ nhật 4">
            <a:extLst>
              <a:ext uri="{FF2B5EF4-FFF2-40B4-BE49-F238E27FC236}">
                <a16:creationId xmlns:a16="http://schemas.microsoft.com/office/drawing/2014/main" id="{E2B2D3CF-66A1-D0A6-5D47-8614CB8213A2}"/>
              </a:ext>
            </a:extLst>
          </p:cNvPr>
          <p:cNvSpPr/>
          <p:nvPr/>
        </p:nvSpPr>
        <p:spPr>
          <a:xfrm>
            <a:off x="4240761" y="980947"/>
            <a:ext cx="2645231" cy="1116454"/>
          </a:xfrm>
          <a:prstGeom prst="rect">
            <a:avLst/>
          </a:prstGeom>
          <a:solidFill>
            <a:schemeClr val="tx1">
              <a:lumMod val="65000"/>
              <a:lumOff val="3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 name="Hộp Văn bản 5">
            <a:extLst>
              <a:ext uri="{FF2B5EF4-FFF2-40B4-BE49-F238E27FC236}">
                <a16:creationId xmlns:a16="http://schemas.microsoft.com/office/drawing/2014/main" id="{326DE4B8-AE69-D837-833C-5B7BA6AED996}"/>
              </a:ext>
            </a:extLst>
          </p:cNvPr>
          <p:cNvSpPr txBox="1"/>
          <p:nvPr/>
        </p:nvSpPr>
        <p:spPr>
          <a:xfrm>
            <a:off x="4121761" y="997002"/>
            <a:ext cx="2811535" cy="9511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925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vi-VN" sz="2800" b="1" i="0" u="none" strike="noStrike" kern="1200" cap="none" spc="0" normalizeH="0" baseline="0" noProof="0" dirty="0">
                <a:ln>
                  <a:noFill/>
                </a:ln>
                <a:solidFill>
                  <a:srgbClr val="70AD47">
                    <a:lumMod val="40000"/>
                    <a:lumOff val="60000"/>
                  </a:srgbClr>
                </a:solidFill>
                <a:effectLst/>
                <a:uLnTx/>
                <a:uFillTx/>
                <a:latin typeface="#9Slide03 Encode Sans Semi Expa" panose="00000505000000000000" pitchFamily="2" charset="0"/>
                <a:ea typeface="+mn-ea"/>
                <a:cs typeface="+mn-cs"/>
              </a:rPr>
              <a:t>CÁC LOẠI THỰC NGHIỆM</a:t>
            </a:r>
            <a:endParaRPr kumimoji="0" lang="en-US" sz="4000" b="1" i="0" u="none" strike="noStrike" kern="1200" cap="none" spc="0" normalizeH="0" baseline="0" noProof="0" dirty="0">
              <a:ln>
                <a:noFill/>
              </a:ln>
              <a:solidFill>
                <a:srgbClr val="70AD47">
                  <a:lumMod val="40000"/>
                  <a:lumOff val="60000"/>
                </a:srgbClr>
              </a:solidFill>
              <a:effectLst/>
              <a:uLnTx/>
              <a:uFillTx/>
              <a:latin typeface="#9Slide03 Encode Sans Semi Expa" panose="00000505000000000000" pitchFamily="2" charset="0"/>
              <a:ea typeface="+mn-ea"/>
              <a:cs typeface="#9Slide03 Arima Madurai Black" panose="00000A00000000000000" pitchFamily="2" charset="0"/>
            </a:endParaRPr>
          </a:p>
        </p:txBody>
      </p:sp>
      <p:cxnSp>
        <p:nvCxnSpPr>
          <p:cNvPr id="7" name="Đường nối Thẳng 6">
            <a:extLst>
              <a:ext uri="{FF2B5EF4-FFF2-40B4-BE49-F238E27FC236}">
                <a16:creationId xmlns:a16="http://schemas.microsoft.com/office/drawing/2014/main" id="{847662EF-8BFD-4EE7-F124-58C89A865352}"/>
              </a:ext>
            </a:extLst>
          </p:cNvPr>
          <p:cNvCxnSpPr/>
          <p:nvPr/>
        </p:nvCxnSpPr>
        <p:spPr>
          <a:xfrm>
            <a:off x="-708074" y="661679"/>
            <a:ext cx="0" cy="654304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Đường nối Thẳng 7">
            <a:extLst>
              <a:ext uri="{FF2B5EF4-FFF2-40B4-BE49-F238E27FC236}">
                <a16:creationId xmlns:a16="http://schemas.microsoft.com/office/drawing/2014/main" id="{8019BE0F-AD2B-4A23-A616-E4803232B32C}"/>
              </a:ext>
            </a:extLst>
          </p:cNvPr>
          <p:cNvCxnSpPr>
            <a:cxnSpLocks/>
          </p:cNvCxnSpPr>
          <p:nvPr/>
        </p:nvCxnSpPr>
        <p:spPr>
          <a:xfrm>
            <a:off x="5362730" y="3263054"/>
            <a:ext cx="687832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Hộp Văn bản 8">
            <a:extLst>
              <a:ext uri="{FF2B5EF4-FFF2-40B4-BE49-F238E27FC236}">
                <a16:creationId xmlns:a16="http://schemas.microsoft.com/office/drawing/2014/main" id="{A702118E-7CB7-DCF8-659D-3EC76D8A9114}"/>
              </a:ext>
            </a:extLst>
          </p:cNvPr>
          <p:cNvSpPr txBox="1"/>
          <p:nvPr/>
        </p:nvSpPr>
        <p:spPr>
          <a:xfrm>
            <a:off x="487679" y="2116018"/>
            <a:ext cx="3402955" cy="3200876"/>
          </a:xfrm>
          <a:prstGeom prst="rect">
            <a:avLst/>
          </a:prstGeom>
          <a:noFill/>
        </p:spPr>
        <p:txBody>
          <a:bodyPr wrap="square">
            <a:spAutoFit/>
          </a:bodyPr>
          <a:lstStyle/>
          <a:p>
            <a:r>
              <a:rPr lang="vi-VN" sz="2000" b="1" dirty="0">
                <a:solidFill>
                  <a:schemeClr val="bg1"/>
                </a:solidFill>
                <a:latin typeface="#9Slide03 Encode Sans Semi Expa" panose="00000505000000000000" pitchFamily="2" charset="0"/>
              </a:rPr>
              <a:t>Thực nghiệm thử và sai:</a:t>
            </a:r>
          </a:p>
          <a:p>
            <a:endParaRPr lang="vi-VN" sz="2000" b="1" dirty="0">
              <a:solidFill>
                <a:schemeClr val="bg1"/>
              </a:solidFill>
              <a:latin typeface="#9Slide03 Encode Sans Semi Expa" panose="00000505000000000000" pitchFamily="2" charset="0"/>
            </a:endParaRPr>
          </a:p>
          <a:p>
            <a:r>
              <a:rPr lang="vi-VN" dirty="0">
                <a:solidFill>
                  <a:schemeClr val="bg1"/>
                </a:solidFill>
                <a:latin typeface="#9Slide03 Encode Sans Semi Expa" panose="00000505000000000000" pitchFamily="2" charset="0"/>
              </a:rPr>
              <a:t>Nội dung phương pháp thử và sai (</a:t>
            </a:r>
            <a:r>
              <a:rPr lang="vi-VN" dirty="0" err="1">
                <a:solidFill>
                  <a:schemeClr val="bg1"/>
                </a:solidFill>
                <a:latin typeface="#9Slide03 Encode Sans Semi Expa" panose="00000505000000000000" pitchFamily="2" charset="0"/>
              </a:rPr>
              <a:t>trial-and-error</a:t>
            </a:r>
            <a:r>
              <a:rPr lang="vi-VN" dirty="0">
                <a:solidFill>
                  <a:schemeClr val="bg1"/>
                </a:solidFill>
                <a:latin typeface="#9Slide03 Encode Sans Semi Expa" panose="00000505000000000000" pitchFamily="2" charset="0"/>
              </a:rPr>
              <a:t> </a:t>
            </a:r>
            <a:r>
              <a:rPr lang="vi-VN" dirty="0" err="1">
                <a:solidFill>
                  <a:schemeClr val="bg1"/>
                </a:solidFill>
                <a:latin typeface="#9Slide03 Encode Sans Semi Expa" panose="00000505000000000000" pitchFamily="2" charset="0"/>
              </a:rPr>
              <a:t>method</a:t>
            </a:r>
            <a:r>
              <a:rPr lang="vi-VN" dirty="0">
                <a:solidFill>
                  <a:schemeClr val="bg1"/>
                </a:solidFill>
                <a:latin typeface="#9Slide03 Encode Sans Semi Expa" panose="00000505000000000000" pitchFamily="2" charset="0"/>
              </a:rPr>
              <a:t>) đúng như tên gọi: đó là "thử"; thử xong thấy "sai"; tiếp đó "thử lại"; lại "sai"; lại "thử", cho đến khi đạt được kết quả cuối cùng, là hoàn toàn đúng, hoặc hoàn toàn sai so với giả thuyết thực nghiệm.</a:t>
            </a:r>
          </a:p>
        </p:txBody>
      </p:sp>
      <p:sp>
        <p:nvSpPr>
          <p:cNvPr id="12" name="Hộp Văn bản 11">
            <a:extLst>
              <a:ext uri="{FF2B5EF4-FFF2-40B4-BE49-F238E27FC236}">
                <a16:creationId xmlns:a16="http://schemas.microsoft.com/office/drawing/2014/main" id="{FA8C0B58-D442-FDC9-E1A1-D732EE0FDC1C}"/>
              </a:ext>
            </a:extLst>
          </p:cNvPr>
          <p:cNvSpPr txBox="1"/>
          <p:nvPr/>
        </p:nvSpPr>
        <p:spPr>
          <a:xfrm>
            <a:off x="7543804" y="1760710"/>
            <a:ext cx="4644631" cy="1323439"/>
          </a:xfrm>
          <a:prstGeom prst="rect">
            <a:avLst/>
          </a:prstGeom>
          <a:noFill/>
        </p:spPr>
        <p:txBody>
          <a:bodyPr wrap="square">
            <a:spAutoFit/>
          </a:bodyPr>
          <a:lstStyle/>
          <a:p>
            <a:r>
              <a:rPr lang="vi-VN" sz="2000" b="1" i="0" dirty="0">
                <a:solidFill>
                  <a:srgbClr val="081C36"/>
                </a:solidFill>
                <a:effectLst/>
                <a:latin typeface="#9Slide03 Encode Sans Semi Expa" panose="00000505000000000000" pitchFamily="2" charset="0"/>
              </a:rPr>
              <a:t>Nghiên cứu pha chế và thử nghiệm chế phẩm </a:t>
            </a:r>
            <a:r>
              <a:rPr lang="vi-VN" sz="2000" b="1" i="0" dirty="0" err="1">
                <a:solidFill>
                  <a:srgbClr val="081C36"/>
                </a:solidFill>
                <a:effectLst/>
                <a:latin typeface="#9Slide03 Encode Sans Semi Expa" panose="00000505000000000000" pitchFamily="2" charset="0"/>
              </a:rPr>
              <a:t>hoá</a:t>
            </a:r>
            <a:r>
              <a:rPr lang="vi-VN" sz="2000" b="1" i="0" dirty="0">
                <a:solidFill>
                  <a:srgbClr val="081C36"/>
                </a:solidFill>
                <a:effectLst/>
                <a:latin typeface="#9Slide03 Encode Sans Semi Expa" panose="00000505000000000000" pitchFamily="2" charset="0"/>
              </a:rPr>
              <a:t> học có sử dụng hợp chất thiên nhiên để nâng cao chất lượng gỗ </a:t>
            </a:r>
            <a:endParaRPr lang="vi-VN" sz="2000" b="1" dirty="0">
              <a:latin typeface="#9Slide03 Encode Sans Semi Expa" panose="00000505000000000000" pitchFamily="2" charset="0"/>
            </a:endParaRPr>
          </a:p>
        </p:txBody>
      </p:sp>
      <p:sp>
        <p:nvSpPr>
          <p:cNvPr id="18" name="Hình chữ nhật 17">
            <a:extLst>
              <a:ext uri="{FF2B5EF4-FFF2-40B4-BE49-F238E27FC236}">
                <a16:creationId xmlns:a16="http://schemas.microsoft.com/office/drawing/2014/main" id="{B6AF1BFF-EE72-C3E8-FCDB-057C1D2D0CD8}"/>
              </a:ext>
            </a:extLst>
          </p:cNvPr>
          <p:cNvSpPr/>
          <p:nvPr/>
        </p:nvSpPr>
        <p:spPr>
          <a:xfrm>
            <a:off x="7333771" y="-140379"/>
            <a:ext cx="4907279" cy="17607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4" descr="Miễn phí Ảnh lưu trữ miễn phí về ánh sáng, ánh sáng ban ngày, ban ngày Ảnh lưu trữ">
            <a:extLst>
              <a:ext uri="{FF2B5EF4-FFF2-40B4-BE49-F238E27FC236}">
                <a16:creationId xmlns:a16="http://schemas.microsoft.com/office/drawing/2014/main" id="{438636B3-3B57-D7BD-5614-03DF0453BD5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295" b="20659" l="10000" r="90000"/>
                    </a14:imgEffect>
                  </a14:imgLayer>
                </a14:imgProps>
              </a:ext>
              <a:ext uri="{28A0092B-C50C-407E-A947-70E740481C1C}">
                <a14:useLocalDpi xmlns:a14="http://schemas.microsoft.com/office/drawing/2010/main" val="0"/>
              </a:ext>
            </a:extLst>
          </a:blip>
          <a:srcRect b="77046"/>
          <a:stretch/>
        </p:blipFill>
        <p:spPr bwMode="auto">
          <a:xfrm>
            <a:off x="7982713" y="0"/>
            <a:ext cx="4433887" cy="1523426"/>
          </a:xfrm>
          <a:prstGeom prst="rect">
            <a:avLst/>
          </a:prstGeom>
          <a:noFill/>
          <a:extLst>
            <a:ext uri="{909E8E84-426E-40DD-AFC4-6F175D3DCCD1}">
              <a14:hiddenFill xmlns:a14="http://schemas.microsoft.com/office/drawing/2010/main">
                <a:solidFill>
                  <a:srgbClr val="FFFFFF"/>
                </a:solidFill>
              </a14:hiddenFill>
            </a:ext>
          </a:extLst>
        </p:spPr>
      </p:pic>
      <p:sp>
        <p:nvSpPr>
          <p:cNvPr id="21" name="Hộp Văn bản 20">
            <a:extLst>
              <a:ext uri="{FF2B5EF4-FFF2-40B4-BE49-F238E27FC236}">
                <a16:creationId xmlns:a16="http://schemas.microsoft.com/office/drawing/2014/main" id="{D83BC221-68BF-A020-5280-BFA530B09118}"/>
              </a:ext>
            </a:extLst>
          </p:cNvPr>
          <p:cNvSpPr txBox="1"/>
          <p:nvPr/>
        </p:nvSpPr>
        <p:spPr>
          <a:xfrm>
            <a:off x="6302196" y="3523238"/>
            <a:ext cx="5460357" cy="2862322"/>
          </a:xfrm>
          <a:prstGeom prst="rect">
            <a:avLst/>
          </a:prstGeom>
          <a:noFill/>
        </p:spPr>
        <p:txBody>
          <a:bodyPr wrap="square">
            <a:spAutoFit/>
          </a:bodyPr>
          <a:lstStyle/>
          <a:p>
            <a:pPr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9Slide03 Encode Sans Semi Cond" panose="00000506000000000000" pitchFamily="2" charset="0"/>
              </a:rPr>
              <a:t>Tiến hành thử phản ứng thứ nhất không thành công trong việc tạo ra một hợp chất như giả thuyết ban đầu đó là sử dụng hợp chất thiên để nâng cao chất lượng gỗ</a:t>
            </a:r>
          </a:p>
          <a:p>
            <a:pPr algn="just" rtl="0" fontAlgn="base">
              <a:spcBef>
                <a:spcPts val="0"/>
              </a:spcBef>
              <a:spcAft>
                <a:spcPts val="0"/>
              </a:spcAft>
              <a:buFont typeface="Arial" panose="020B0604020202020204" pitchFamily="34" charset="0"/>
              <a:buChar char="•"/>
            </a:pPr>
            <a:endParaRPr lang="vi-VN" sz="1800" b="0" i="0" u="none" strike="noStrike" dirty="0">
              <a:solidFill>
                <a:srgbClr val="000000"/>
              </a:solidFill>
              <a:effectLst/>
              <a:latin typeface="#9Slide03 Encode Sans Semi Cond" panose="00000506000000000000" pitchFamily="2" charset="0"/>
            </a:endParaRPr>
          </a:p>
          <a:p>
            <a:pPr algn="just" rtl="0" fontAlgn="base">
              <a:spcBef>
                <a:spcPts val="0"/>
              </a:spcBef>
              <a:spcAft>
                <a:spcPts val="0"/>
              </a:spcAft>
              <a:buFont typeface="Arial" panose="020B0604020202020204" pitchFamily="34" charset="0"/>
              <a:buChar char="•"/>
            </a:pPr>
            <a:r>
              <a:rPr lang="vi-VN" sz="1800" b="0" i="0" u="none" strike="noStrike" dirty="0">
                <a:solidFill>
                  <a:srgbClr val="000000"/>
                </a:solidFill>
                <a:effectLst/>
                <a:latin typeface="#9Slide03 Encode Sans Semi Cond" panose="00000506000000000000" pitchFamily="2" charset="0"/>
              </a:rPr>
              <a:t>Sẽ thay đổi các chất, các thành phần hóa học, tăng hoặc giảm các chất, thay đổi điều kiện thí nghiệm như thay đổi nhiệt độ, áp suất, độ ẩm… so với thử nghiệm không thành công trước đó cho đến khi khẳng định được thành công hoặc thất bại trong việc nâng cao chất lượng gỗ bằng chế phẩm hóa học.</a:t>
            </a:r>
          </a:p>
        </p:txBody>
      </p:sp>
      <p:pic>
        <p:nvPicPr>
          <p:cNvPr id="25" name="Hình ảnh 24">
            <a:extLst>
              <a:ext uri="{FF2B5EF4-FFF2-40B4-BE49-F238E27FC236}">
                <a16:creationId xmlns:a16="http://schemas.microsoft.com/office/drawing/2014/main" id="{7D62B391-E473-56F2-C9BA-7381A532F7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7965" y="2177888"/>
            <a:ext cx="1125806" cy="1125806"/>
          </a:xfrm>
          <a:prstGeom prst="rect">
            <a:avLst/>
          </a:prstGeom>
        </p:spPr>
      </p:pic>
      <p:pic>
        <p:nvPicPr>
          <p:cNvPr id="27" name="Hình ảnh 26" descr="Ảnh có chứa thực vật, cây cối, lá cây, ngoài trời&#10;&#10;Mô tả được tạo tự động">
            <a:extLst>
              <a:ext uri="{FF2B5EF4-FFF2-40B4-BE49-F238E27FC236}">
                <a16:creationId xmlns:a16="http://schemas.microsoft.com/office/drawing/2014/main" id="{77D1E7A8-D5D8-A1F2-3CA7-F265A13D2C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1309" y="2253293"/>
            <a:ext cx="790082" cy="969518"/>
          </a:xfrm>
          <a:prstGeom prst="rect">
            <a:avLst/>
          </a:prstGeom>
        </p:spPr>
      </p:pic>
    </p:spTree>
    <p:extLst>
      <p:ext uri="{BB962C8B-B14F-4D97-AF65-F5344CB8AC3E}">
        <p14:creationId xmlns:p14="http://schemas.microsoft.com/office/powerpoint/2010/main" val="2726268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00"/>
                                  </p:stCondLst>
                                  <p:childTnLst>
                                    <p:set>
                                      <p:cBhvr>
                                        <p:cTn id="18" dur="1" fill="hold">
                                          <p:stCondLst>
                                            <p:cond delay="0"/>
                                          </p:stCondLst>
                                        </p:cTn>
                                        <p:tgtEl>
                                          <p:spTgt spid="21">
                                            <p:txEl>
                                              <p:pRg st="0" end="0"/>
                                            </p:txEl>
                                          </p:spTgt>
                                        </p:tgtEl>
                                        <p:attrNameLst>
                                          <p:attrName>style.visibility</p:attrName>
                                        </p:attrNameLst>
                                      </p:cBhvr>
                                      <p:to>
                                        <p:strVal val="visible"/>
                                      </p:to>
                                    </p:set>
                                    <p:anim calcmode="lin" valueType="num">
                                      <p:cBhvr additive="base">
                                        <p:cTn id="19"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1">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400"/>
                                  </p:stCondLst>
                                  <p:childTnLst>
                                    <p:set>
                                      <p:cBhvr>
                                        <p:cTn id="22" dur="1" fill="hold">
                                          <p:stCondLst>
                                            <p:cond delay="0"/>
                                          </p:stCondLst>
                                        </p:cTn>
                                        <p:tgtEl>
                                          <p:spTgt spid="21">
                                            <p:txEl>
                                              <p:pRg st="2" end="2"/>
                                            </p:txEl>
                                          </p:spTgt>
                                        </p:tgtEl>
                                        <p:attrNameLst>
                                          <p:attrName>style.visibility</p:attrName>
                                        </p:attrNameLst>
                                      </p:cBhvr>
                                      <p:to>
                                        <p:strVal val="visible"/>
                                      </p:to>
                                    </p:set>
                                    <p:anim calcmode="lin" valueType="num">
                                      <p:cBhvr additive="base">
                                        <p:cTn id="23" dur="500" fill="hold"/>
                                        <p:tgtEl>
                                          <p:spTgt spid="2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1"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27" name="Hình ảnh 26" descr="Miễn phí ảnh Lấy Nét Nông Của Hình R2 D2 Ảnh lưu trữ">
            <a:extLst>
              <a:ext uri="{FF2B5EF4-FFF2-40B4-BE49-F238E27FC236}">
                <a16:creationId xmlns:a16="http://schemas.microsoft.com/office/drawing/2014/main" id="{943DA1CD-AE02-AB80-83B1-AC30E72DA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804" t="34539" b="35569"/>
          <a:stretch>
            <a:fillRect/>
          </a:stretch>
        </p:blipFill>
        <p:spPr bwMode="auto">
          <a:xfrm>
            <a:off x="8427343" y="3151814"/>
            <a:ext cx="5106361" cy="1253238"/>
          </a:xfrm>
          <a:custGeom>
            <a:avLst/>
            <a:gdLst>
              <a:gd name="connsiteX0" fmla="*/ 0 w 5106361"/>
              <a:gd name="connsiteY0" fmla="*/ 0 h 1253238"/>
              <a:gd name="connsiteX1" fmla="*/ 5106361 w 5106361"/>
              <a:gd name="connsiteY1" fmla="*/ 0 h 1253238"/>
              <a:gd name="connsiteX2" fmla="*/ 5106361 w 5106361"/>
              <a:gd name="connsiteY2" fmla="*/ 1253238 h 1253238"/>
              <a:gd name="connsiteX3" fmla="*/ 0 w 5106361"/>
              <a:gd name="connsiteY3" fmla="*/ 1253238 h 1253238"/>
              <a:gd name="connsiteX4" fmla="*/ 0 w 5106361"/>
              <a:gd name="connsiteY4" fmla="*/ 0 h 125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361" h="1253238">
                <a:moveTo>
                  <a:pt x="0" y="0"/>
                </a:moveTo>
                <a:lnTo>
                  <a:pt x="5106361" y="0"/>
                </a:lnTo>
                <a:lnTo>
                  <a:pt x="5106361" y="1253238"/>
                </a:lnTo>
                <a:lnTo>
                  <a:pt x="0" y="1253238"/>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30" name="Hình ảnh 29" descr="Miễn phí ảnh Lấy Nét Nông Của Hình R2 D2 Ảnh lưu trữ">
            <a:extLst>
              <a:ext uri="{FF2B5EF4-FFF2-40B4-BE49-F238E27FC236}">
                <a16:creationId xmlns:a16="http://schemas.microsoft.com/office/drawing/2014/main" id="{E06EF6F4-90F0-EA3E-93BC-3CC478BF5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402" t="69438" b="671"/>
          <a:stretch>
            <a:fillRect/>
          </a:stretch>
        </p:blipFill>
        <p:spPr bwMode="auto">
          <a:xfrm>
            <a:off x="7836068" y="4643320"/>
            <a:ext cx="5697636" cy="1253238"/>
          </a:xfrm>
          <a:custGeom>
            <a:avLst/>
            <a:gdLst>
              <a:gd name="connsiteX0" fmla="*/ 0 w 5697636"/>
              <a:gd name="connsiteY0" fmla="*/ 0 h 1253238"/>
              <a:gd name="connsiteX1" fmla="*/ 5697636 w 5697636"/>
              <a:gd name="connsiteY1" fmla="*/ 0 h 1253238"/>
              <a:gd name="connsiteX2" fmla="*/ 5697636 w 5697636"/>
              <a:gd name="connsiteY2" fmla="*/ 1253238 h 1253238"/>
              <a:gd name="connsiteX3" fmla="*/ 0 w 5697636"/>
              <a:gd name="connsiteY3" fmla="*/ 1253238 h 1253238"/>
              <a:gd name="connsiteX4" fmla="*/ 0 w 5697636"/>
              <a:gd name="connsiteY4" fmla="*/ 0 h 125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7636" h="1253238">
                <a:moveTo>
                  <a:pt x="0" y="0"/>
                </a:moveTo>
                <a:lnTo>
                  <a:pt x="5697636" y="0"/>
                </a:lnTo>
                <a:lnTo>
                  <a:pt x="5697636" y="1253238"/>
                </a:lnTo>
                <a:lnTo>
                  <a:pt x="0" y="1253238"/>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9" name="Hình ảnh 28" descr="Miễn phí ảnh Lấy Nét Nông Của Hình R2 D2 Ảnh lưu trữ">
            <a:extLst>
              <a:ext uri="{FF2B5EF4-FFF2-40B4-BE49-F238E27FC236}">
                <a16:creationId xmlns:a16="http://schemas.microsoft.com/office/drawing/2014/main" id="{C5E250CD-6B18-11A7-B11A-2207E7A11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906" y="-7102932"/>
            <a:ext cx="6288912" cy="4192608"/>
          </a:xfrm>
          <a:custGeom>
            <a:avLst/>
            <a:gdLst>
              <a:gd name="connsiteX0" fmla="*/ 0 w 6288912"/>
              <a:gd name="connsiteY0" fmla="*/ 0 h 4192608"/>
              <a:gd name="connsiteX1" fmla="*/ 6288912 w 6288912"/>
              <a:gd name="connsiteY1" fmla="*/ 0 h 4192608"/>
              <a:gd name="connsiteX2" fmla="*/ 6288912 w 6288912"/>
              <a:gd name="connsiteY2" fmla="*/ 1448100 h 4192608"/>
              <a:gd name="connsiteX3" fmla="*/ 1182551 w 6288912"/>
              <a:gd name="connsiteY3" fmla="*/ 1448100 h 4192608"/>
              <a:gd name="connsiteX4" fmla="*/ 1182551 w 6288912"/>
              <a:gd name="connsiteY4" fmla="*/ 2701338 h 4192608"/>
              <a:gd name="connsiteX5" fmla="*/ 6288912 w 6288912"/>
              <a:gd name="connsiteY5" fmla="*/ 2701338 h 4192608"/>
              <a:gd name="connsiteX6" fmla="*/ 6288912 w 6288912"/>
              <a:gd name="connsiteY6" fmla="*/ 2911254 h 4192608"/>
              <a:gd name="connsiteX7" fmla="*/ 591276 w 6288912"/>
              <a:gd name="connsiteY7" fmla="*/ 2911254 h 4192608"/>
              <a:gd name="connsiteX8" fmla="*/ 591276 w 6288912"/>
              <a:gd name="connsiteY8" fmla="*/ 4164492 h 4192608"/>
              <a:gd name="connsiteX9" fmla="*/ 6288912 w 6288912"/>
              <a:gd name="connsiteY9" fmla="*/ 4164492 h 4192608"/>
              <a:gd name="connsiteX10" fmla="*/ 6288912 w 6288912"/>
              <a:gd name="connsiteY10" fmla="*/ 4192608 h 4192608"/>
              <a:gd name="connsiteX11" fmla="*/ 0 w 6288912"/>
              <a:gd name="connsiteY11" fmla="*/ 4192608 h 4192608"/>
              <a:gd name="connsiteX12" fmla="*/ 0 w 6288912"/>
              <a:gd name="connsiteY12" fmla="*/ 0 h 419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88912" h="4192608">
                <a:moveTo>
                  <a:pt x="0" y="0"/>
                </a:moveTo>
                <a:lnTo>
                  <a:pt x="6288912" y="0"/>
                </a:lnTo>
                <a:lnTo>
                  <a:pt x="6288912" y="1448100"/>
                </a:lnTo>
                <a:lnTo>
                  <a:pt x="1182551" y="1448100"/>
                </a:lnTo>
                <a:lnTo>
                  <a:pt x="1182551" y="2701338"/>
                </a:lnTo>
                <a:lnTo>
                  <a:pt x="6288912" y="2701338"/>
                </a:lnTo>
                <a:lnTo>
                  <a:pt x="6288912" y="2911254"/>
                </a:lnTo>
                <a:lnTo>
                  <a:pt x="591276" y="2911254"/>
                </a:lnTo>
                <a:lnTo>
                  <a:pt x="591276" y="4164492"/>
                </a:lnTo>
                <a:lnTo>
                  <a:pt x="6288912" y="4164492"/>
                </a:lnTo>
                <a:lnTo>
                  <a:pt x="6288912" y="4192608"/>
                </a:lnTo>
                <a:lnTo>
                  <a:pt x="0" y="4192608"/>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8" name="Hình ảnh 27" descr="Miễn phí ảnh Lấy Nét Nông Của Hình R2 D2 Ảnh lưu trữ">
            <a:extLst>
              <a:ext uri="{FF2B5EF4-FFF2-40B4-BE49-F238E27FC236}">
                <a16:creationId xmlns:a16="http://schemas.microsoft.com/office/drawing/2014/main" id="{C84B42C7-06D3-31E0-B258-E7B4AE220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0000" t="69438" r="-9402" b="671"/>
          <a:stretch>
            <a:fillRect/>
          </a:stretch>
        </p:blipFill>
        <p:spPr bwMode="auto">
          <a:xfrm>
            <a:off x="8944818" y="-4191678"/>
            <a:ext cx="591276" cy="1253238"/>
          </a:xfrm>
          <a:custGeom>
            <a:avLst/>
            <a:gdLst>
              <a:gd name="connsiteX0" fmla="*/ 0 w 591276"/>
              <a:gd name="connsiteY0" fmla="*/ 0 h 1253238"/>
              <a:gd name="connsiteX1" fmla="*/ 591276 w 591276"/>
              <a:gd name="connsiteY1" fmla="*/ 0 h 1253238"/>
              <a:gd name="connsiteX2" fmla="*/ 591276 w 591276"/>
              <a:gd name="connsiteY2" fmla="*/ 1253238 h 1253238"/>
              <a:gd name="connsiteX3" fmla="*/ 0 w 591276"/>
              <a:gd name="connsiteY3" fmla="*/ 1253238 h 1253238"/>
              <a:gd name="connsiteX4" fmla="*/ 0 w 591276"/>
              <a:gd name="connsiteY4" fmla="*/ 0 h 125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76" h="1253238">
                <a:moveTo>
                  <a:pt x="0" y="0"/>
                </a:moveTo>
                <a:lnTo>
                  <a:pt x="591276" y="0"/>
                </a:lnTo>
                <a:lnTo>
                  <a:pt x="591276" y="1253238"/>
                </a:lnTo>
                <a:lnTo>
                  <a:pt x="0" y="1253238"/>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5" name="Hình ảnh 24" descr="Miễn phí ảnh Lấy Nét Nông Của Hình R2 D2 Ảnh lưu trữ">
            <a:extLst>
              <a:ext uri="{FF2B5EF4-FFF2-40B4-BE49-F238E27FC236}">
                <a16:creationId xmlns:a16="http://schemas.microsoft.com/office/drawing/2014/main" id="{5C05DB07-5D24-ADB7-D2C1-1F39F4E88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0000" t="34539" r="-18804" b="35569"/>
          <a:stretch>
            <a:fillRect/>
          </a:stretch>
        </p:blipFill>
        <p:spPr bwMode="auto">
          <a:xfrm>
            <a:off x="7530939" y="-6175458"/>
            <a:ext cx="1182551" cy="1253238"/>
          </a:xfrm>
          <a:custGeom>
            <a:avLst/>
            <a:gdLst>
              <a:gd name="connsiteX0" fmla="*/ 0 w 1182551"/>
              <a:gd name="connsiteY0" fmla="*/ 0 h 1253238"/>
              <a:gd name="connsiteX1" fmla="*/ 1182551 w 1182551"/>
              <a:gd name="connsiteY1" fmla="*/ 0 h 1253238"/>
              <a:gd name="connsiteX2" fmla="*/ 1182551 w 1182551"/>
              <a:gd name="connsiteY2" fmla="*/ 1253238 h 1253238"/>
              <a:gd name="connsiteX3" fmla="*/ 0 w 1182551"/>
              <a:gd name="connsiteY3" fmla="*/ 1253238 h 1253238"/>
              <a:gd name="connsiteX4" fmla="*/ 0 w 1182551"/>
              <a:gd name="connsiteY4" fmla="*/ 0 h 125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51" h="1253238">
                <a:moveTo>
                  <a:pt x="0" y="0"/>
                </a:moveTo>
                <a:lnTo>
                  <a:pt x="1182551" y="0"/>
                </a:lnTo>
                <a:lnTo>
                  <a:pt x="1182551" y="1253238"/>
                </a:lnTo>
                <a:lnTo>
                  <a:pt x="0" y="1253238"/>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37D8584A-55FF-8BF0-E17B-01D384BC9CD5}"/>
              </a:ext>
            </a:extLst>
          </p:cNvPr>
          <p:cNvSpPr txBox="1"/>
          <p:nvPr/>
        </p:nvSpPr>
        <p:spPr>
          <a:xfrm>
            <a:off x="530071" y="763070"/>
            <a:ext cx="515619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800" b="1" i="0" u="none" strike="noStrike" kern="1200" cap="none" spc="0" normalizeH="0" baseline="0" noProof="0" dirty="0">
                <a:ln>
                  <a:noFill/>
                </a:ln>
                <a:solidFill>
                  <a:schemeClr val="accent6">
                    <a:lumMod val="20000"/>
                    <a:lumOff val="80000"/>
                  </a:schemeClr>
                </a:solidFill>
                <a:effectLst/>
                <a:uLnTx/>
                <a:uFillTx/>
                <a:latin typeface="#9Slide03 Encode Sans Semi Expa" panose="00000505000000000000" pitchFamily="2" charset="0"/>
                <a:cs typeface="#9Slide03 Arima Madurai ExtraBo" panose="00000900000000000000" pitchFamily="2" charset="0"/>
              </a:rPr>
              <a:t>THỰC NGHIỆM HEURISTIC</a:t>
            </a:r>
          </a:p>
        </p:txBody>
      </p:sp>
      <p:sp>
        <p:nvSpPr>
          <p:cNvPr id="3" name="Hộp Văn bản 2">
            <a:extLst>
              <a:ext uri="{FF2B5EF4-FFF2-40B4-BE49-F238E27FC236}">
                <a16:creationId xmlns:a16="http://schemas.microsoft.com/office/drawing/2014/main" id="{CFC1A8DC-3151-E685-BE68-2CD19E08B085}"/>
              </a:ext>
            </a:extLst>
          </p:cNvPr>
          <p:cNvSpPr txBox="1"/>
          <p:nvPr/>
        </p:nvSpPr>
        <p:spPr>
          <a:xfrm>
            <a:off x="647833" y="2678453"/>
            <a:ext cx="6596959"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dirty="0">
                <a:solidFill>
                  <a:prstClr val="white"/>
                </a:solidFill>
                <a:latin typeface="#9Slide03 Encode Sans Semi Expa" panose="00000505000000000000" pitchFamily="2" charset="0"/>
                <a:ea typeface="Roboto" panose="020B0604020202020204" pitchFamily="2" charset="0"/>
                <a:cs typeface="Roboto" panose="020B0604020202020204" pitchFamily="2" charset="0"/>
              </a:rPr>
              <a:t>T</a:t>
            </a:r>
            <a:r>
              <a:rPr kumimoji="0" lang="vi-VN" sz="1800" b="1" i="0" u="none" strike="noStrike" kern="1200" cap="none" spc="0" normalizeH="0" baseline="0" noProof="0" dirty="0" err="1">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iến</a:t>
            </a:r>
            <a:r>
              <a:rPr kumimoji="0" lang="vi-VN" sz="1800" b="1"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 hành thực nghiệm nhiều lần  để xây dựng lên một chương trình xử lý ảnh sử dụng ảnh thu trực tiếp từ </a:t>
            </a:r>
            <a:r>
              <a:rPr kumimoji="0" lang="vi-VN" sz="1800" b="1" i="0" u="none" strike="noStrike" kern="1200" cap="none" spc="0" normalizeH="0" baseline="0" noProof="0" dirty="0" err="1">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camera</a:t>
            </a:r>
            <a:r>
              <a:rPr kumimoji="0" lang="vi-VN" sz="1800" b="1"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br>
            <a:r>
              <a:rPr kumimoji="0" lang="vi-VN" sz="18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lần 1: </a:t>
            </a: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Cho </a:t>
            </a:r>
            <a:r>
              <a:rPr kumimoji="0" lang="vi-VN" sz="1800" b="0" i="0" u="none" strike="noStrike" kern="1200" cap="none" spc="0" normalizeH="0" baseline="0" noProof="0" dirty="0" err="1">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robot</a:t>
            </a: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 đi với đường thẳng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lần 2: </a:t>
            </a: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Cho </a:t>
            </a:r>
            <a:r>
              <a:rPr kumimoji="0" lang="vi-VN" sz="1800" b="0" i="0" u="none" strike="noStrike" kern="1200" cap="none" spc="0" normalizeH="0" baseline="0" noProof="0" dirty="0" err="1">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robot</a:t>
            </a: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 đi với đường gập ghềnh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lần 3: </a:t>
            </a: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Cho </a:t>
            </a:r>
            <a:r>
              <a:rPr kumimoji="0" lang="vi-VN" sz="1800" b="0" i="0" u="none" strike="noStrike" kern="1200" cap="none" spc="0" normalizeH="0" baseline="0" noProof="0" dirty="0" err="1">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robot</a:t>
            </a: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 đi với đường lắt léo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schemeClr val="accent4"/>
                </a:solidFill>
                <a:effectLst/>
                <a:uLnTx/>
                <a:uFillTx/>
                <a:latin typeface="#9Slide03 Encode Sans Semi Expa" panose="00000505000000000000" pitchFamily="2" charset="0"/>
                <a:ea typeface="Roboto" panose="020B0604020202020204" pitchFamily="2" charset="0"/>
                <a:cs typeface="Roboto" panose="020B0604020202020204" pitchFamily="2" charset="0"/>
              </a:rPr>
              <a:t>Thực nghiệm lần 4: </a:t>
            </a: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Cho </a:t>
            </a:r>
            <a:r>
              <a:rPr kumimoji="0" lang="vi-VN" sz="1800" b="0" i="0" u="none" strike="noStrike" kern="1200" cap="none" spc="0" normalizeH="0" baseline="0" noProof="0" dirty="0" err="1">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robot</a:t>
            </a:r>
            <a:r>
              <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rPr>
              <a:t> đi với con đường tổng hợp</a:t>
            </a:r>
          </a:p>
        </p:txBody>
      </p:sp>
      <p:cxnSp>
        <p:nvCxnSpPr>
          <p:cNvPr id="16" name="Đường nối Thẳng 15">
            <a:extLst>
              <a:ext uri="{FF2B5EF4-FFF2-40B4-BE49-F238E27FC236}">
                <a16:creationId xmlns:a16="http://schemas.microsoft.com/office/drawing/2014/main" id="{FED4D933-B3F8-C03B-9345-D859F6ACD0D3}"/>
              </a:ext>
            </a:extLst>
          </p:cNvPr>
          <p:cNvCxnSpPr/>
          <p:nvPr/>
        </p:nvCxnSpPr>
        <p:spPr>
          <a:xfrm>
            <a:off x="487680" y="314960"/>
            <a:ext cx="0" cy="65430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Đường nối Thẳng 16">
            <a:extLst>
              <a:ext uri="{FF2B5EF4-FFF2-40B4-BE49-F238E27FC236}">
                <a16:creationId xmlns:a16="http://schemas.microsoft.com/office/drawing/2014/main" id="{75F30A9A-D2E2-CC35-590D-60FDC2B28F28}"/>
              </a:ext>
            </a:extLst>
          </p:cNvPr>
          <p:cNvCxnSpPr>
            <a:cxnSpLocks/>
          </p:cNvCxnSpPr>
          <p:nvPr/>
        </p:nvCxnSpPr>
        <p:spPr>
          <a:xfrm>
            <a:off x="259079" y="467360"/>
            <a:ext cx="116376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Đường nối Thẳng 19">
            <a:extLst>
              <a:ext uri="{FF2B5EF4-FFF2-40B4-BE49-F238E27FC236}">
                <a16:creationId xmlns:a16="http://schemas.microsoft.com/office/drawing/2014/main" id="{FBA96F2B-21B9-FB79-57F8-BCA8483FA4B9}"/>
              </a:ext>
            </a:extLst>
          </p:cNvPr>
          <p:cNvCxnSpPr>
            <a:cxnSpLocks/>
          </p:cNvCxnSpPr>
          <p:nvPr/>
        </p:nvCxnSpPr>
        <p:spPr>
          <a:xfrm>
            <a:off x="1242026" y="6264344"/>
            <a:ext cx="6288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Đường nối Thẳng 20">
            <a:extLst>
              <a:ext uri="{FF2B5EF4-FFF2-40B4-BE49-F238E27FC236}">
                <a16:creationId xmlns:a16="http://schemas.microsoft.com/office/drawing/2014/main" id="{BA9F4557-4A9D-FE1C-F6EF-1727334587D7}"/>
              </a:ext>
            </a:extLst>
          </p:cNvPr>
          <p:cNvCxnSpPr>
            <a:cxnSpLocks/>
          </p:cNvCxnSpPr>
          <p:nvPr/>
        </p:nvCxnSpPr>
        <p:spPr>
          <a:xfrm>
            <a:off x="259079" y="6490214"/>
            <a:ext cx="6878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Hộp Văn bản 4">
            <a:extLst>
              <a:ext uri="{FF2B5EF4-FFF2-40B4-BE49-F238E27FC236}">
                <a16:creationId xmlns:a16="http://schemas.microsoft.com/office/drawing/2014/main" id="{9E0BC767-A744-1A32-6CA5-DE30495D43CC}"/>
              </a:ext>
            </a:extLst>
          </p:cNvPr>
          <p:cNvSpPr txBox="1"/>
          <p:nvPr/>
        </p:nvSpPr>
        <p:spPr>
          <a:xfrm>
            <a:off x="647304" y="1387338"/>
            <a:ext cx="4921729" cy="923330"/>
          </a:xfrm>
          <a:prstGeom prst="rect">
            <a:avLst/>
          </a:prstGeom>
          <a:noFill/>
        </p:spPr>
        <p:txBody>
          <a:bodyPr wrap="square">
            <a:spAutoFit/>
          </a:bodyPr>
          <a:lstStyle/>
          <a:p>
            <a:r>
              <a:rPr lang="vi-VN" b="1" i="0" dirty="0">
                <a:solidFill>
                  <a:schemeClr val="accent6">
                    <a:lumMod val="20000"/>
                    <a:lumOff val="80000"/>
                  </a:schemeClr>
                </a:solidFill>
                <a:effectLst/>
                <a:latin typeface="#9Slide03 Encode Sans Semi Cond" panose="00000506000000000000" pitchFamily="2" charset="0"/>
              </a:rPr>
              <a:t>NGHIÊN CỨU, THIẾT KẾ, CHẾ TẠO MOBILE ROBOT TỰ HÀNH TÍCH HỢP MỘT SỐ CÔNG NGHỆ XỬ LÝ ẢNH VÀ THUẬT TOÁN HIỆN ĐẠI</a:t>
            </a:r>
            <a:endParaRPr lang="vi-VN" b="1" dirty="0">
              <a:solidFill>
                <a:schemeClr val="accent6">
                  <a:lumMod val="20000"/>
                  <a:lumOff val="80000"/>
                </a:schemeClr>
              </a:solidFill>
              <a:latin typeface="#9Slide03 Encode Sans Semi Cond" panose="00000506000000000000" pitchFamily="2" charset="0"/>
            </a:endParaRPr>
          </a:p>
        </p:txBody>
      </p:sp>
      <p:pic>
        <p:nvPicPr>
          <p:cNvPr id="23" name="Hình ảnh 22" descr="Miễn phí ảnh Lấy Nét Nông Của Hình R2 D2 Ảnh lưu trữ">
            <a:extLst>
              <a:ext uri="{FF2B5EF4-FFF2-40B4-BE49-F238E27FC236}">
                <a16:creationId xmlns:a16="http://schemas.microsoft.com/office/drawing/2014/main" id="{21692012-54D2-5015-098B-F6AC6064D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0108"/>
          <a:stretch>
            <a:fillRect/>
          </a:stretch>
        </p:blipFill>
        <p:spPr bwMode="auto">
          <a:xfrm>
            <a:off x="7244792" y="1633421"/>
            <a:ext cx="6288912" cy="1253238"/>
          </a:xfrm>
          <a:custGeom>
            <a:avLst/>
            <a:gdLst>
              <a:gd name="connsiteX0" fmla="*/ 0 w 6288912"/>
              <a:gd name="connsiteY0" fmla="*/ 0 h 1253238"/>
              <a:gd name="connsiteX1" fmla="*/ 6288912 w 6288912"/>
              <a:gd name="connsiteY1" fmla="*/ 0 h 1253238"/>
              <a:gd name="connsiteX2" fmla="*/ 6288912 w 6288912"/>
              <a:gd name="connsiteY2" fmla="*/ 1253238 h 1253238"/>
              <a:gd name="connsiteX3" fmla="*/ 0 w 6288912"/>
              <a:gd name="connsiteY3" fmla="*/ 1253238 h 1253238"/>
            </a:gdLst>
            <a:ahLst/>
            <a:cxnLst>
              <a:cxn ang="0">
                <a:pos x="connsiteX0" y="connsiteY0"/>
              </a:cxn>
              <a:cxn ang="0">
                <a:pos x="connsiteX1" y="connsiteY1"/>
              </a:cxn>
              <a:cxn ang="0">
                <a:pos x="connsiteX2" y="connsiteY2"/>
              </a:cxn>
              <a:cxn ang="0">
                <a:pos x="connsiteX3" y="connsiteY3"/>
              </a:cxn>
            </a:cxnLst>
            <a:rect l="l" t="t" r="r" b="b"/>
            <a:pathLst>
              <a:path w="6288912" h="1253238">
                <a:moveTo>
                  <a:pt x="0" y="0"/>
                </a:moveTo>
                <a:lnTo>
                  <a:pt x="6288912" y="0"/>
                </a:lnTo>
                <a:lnTo>
                  <a:pt x="6288912" y="1253238"/>
                </a:lnTo>
                <a:lnTo>
                  <a:pt x="0" y="125323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21555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E4411184-EAF4-BD6C-8360-02B90D985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820" b="7820"/>
          <a:stretch/>
        </p:blipFill>
        <p:spPr bwMode="auto">
          <a:xfrm>
            <a:off x="-12916642"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D463082-09C4-F57F-C97A-7B5274825D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58" r="20297"/>
          <a:stretch/>
        </p:blipFill>
        <p:spPr bwMode="auto">
          <a:xfrm>
            <a:off x="7101477" y="587349"/>
            <a:ext cx="4799373" cy="5841924"/>
          </a:xfrm>
          <a:prstGeom prst="rect">
            <a:avLst/>
          </a:prstGeom>
          <a:noFill/>
          <a:extLst>
            <a:ext uri="{909E8E84-426E-40DD-AFC4-6F175D3DCCD1}">
              <a14:hiddenFill xmlns:a14="http://schemas.microsoft.com/office/drawing/2010/main">
                <a:solidFill>
                  <a:srgbClr val="FFFFFF"/>
                </a:solidFill>
              </a14:hiddenFill>
            </a:ext>
          </a:extLst>
        </p:spPr>
      </p:pic>
      <p:sp>
        <p:nvSpPr>
          <p:cNvPr id="5" name="Hình chữ nhật 4">
            <a:extLst>
              <a:ext uri="{FF2B5EF4-FFF2-40B4-BE49-F238E27FC236}">
                <a16:creationId xmlns:a16="http://schemas.microsoft.com/office/drawing/2014/main" id="{93310245-EBF1-E76A-A669-530A0D0DFA26}"/>
              </a:ext>
            </a:extLst>
          </p:cNvPr>
          <p:cNvSpPr/>
          <p:nvPr/>
        </p:nvSpPr>
        <p:spPr>
          <a:xfrm>
            <a:off x="1005840" y="1630680"/>
            <a:ext cx="6934200" cy="1719010"/>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mn-ea"/>
              <a:cs typeface="+mn-cs"/>
            </a:endParaRPr>
          </a:p>
        </p:txBody>
      </p:sp>
      <p:sp>
        <p:nvSpPr>
          <p:cNvPr id="6" name="Hình chữ nhật 5">
            <a:extLst>
              <a:ext uri="{FF2B5EF4-FFF2-40B4-BE49-F238E27FC236}">
                <a16:creationId xmlns:a16="http://schemas.microsoft.com/office/drawing/2014/main" id="{A484B323-7F44-EB9F-495B-038CA57E3EB8}"/>
              </a:ext>
            </a:extLst>
          </p:cNvPr>
          <p:cNvSpPr/>
          <p:nvPr/>
        </p:nvSpPr>
        <p:spPr>
          <a:xfrm>
            <a:off x="1005840" y="1630680"/>
            <a:ext cx="167640" cy="1615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9Slide03 Encode Sans Semi Expa" panose="00000505000000000000" pitchFamily="2" charset="0"/>
              <a:ea typeface="+mn-ea"/>
              <a:cs typeface="+mn-cs"/>
            </a:endParaRPr>
          </a:p>
        </p:txBody>
      </p:sp>
      <p:sp>
        <p:nvSpPr>
          <p:cNvPr id="7" name="Hộp Văn bản 6">
            <a:extLst>
              <a:ext uri="{FF2B5EF4-FFF2-40B4-BE49-F238E27FC236}">
                <a16:creationId xmlns:a16="http://schemas.microsoft.com/office/drawing/2014/main" id="{65A2B139-F02E-204C-47EE-0303A9161928}"/>
              </a:ext>
            </a:extLst>
          </p:cNvPr>
          <p:cNvSpPr txBox="1"/>
          <p:nvPr/>
        </p:nvSpPr>
        <p:spPr>
          <a:xfrm>
            <a:off x="2882265" y="975764"/>
            <a:ext cx="41433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9Slide03 Encode Sans Semi Expa" panose="00000505000000000000" pitchFamily="2" charset="0"/>
                <a:ea typeface="+mn-ea"/>
                <a:cs typeface="+mn-cs"/>
              </a:rPr>
              <a:t>THỰC NGHIỆM</a:t>
            </a:r>
            <a:endParaRPr kumimoji="0" lang="vi-VN" sz="2800" b="1" i="0" u="none" strike="noStrike" kern="1200" cap="none" spc="0" normalizeH="0" baseline="0" noProof="0" dirty="0">
              <a:ln>
                <a:noFill/>
              </a:ln>
              <a:solidFill>
                <a:prstClr val="black"/>
              </a:solidFill>
              <a:effectLst/>
              <a:uLnTx/>
              <a:uFillTx/>
              <a:latin typeface="#9Slide03 Encode Sans Semi Expa" panose="00000505000000000000" pitchFamily="2" charset="0"/>
              <a:ea typeface="+mn-ea"/>
              <a:cs typeface="+mn-cs"/>
            </a:endParaRPr>
          </a:p>
        </p:txBody>
      </p:sp>
      <p:sp>
        <p:nvSpPr>
          <p:cNvPr id="9" name="Hộp Văn bản 8">
            <a:extLst>
              <a:ext uri="{FF2B5EF4-FFF2-40B4-BE49-F238E27FC236}">
                <a16:creationId xmlns:a16="http://schemas.microsoft.com/office/drawing/2014/main" id="{74A2EEFF-5837-C560-514B-19E6A7380EE4}"/>
              </a:ext>
            </a:extLst>
          </p:cNvPr>
          <p:cNvSpPr txBox="1"/>
          <p:nvPr/>
        </p:nvSpPr>
        <p:spPr>
          <a:xfrm>
            <a:off x="5833585" y="467360"/>
            <a:ext cx="140716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srgbClr val="333F50"/>
                </a:solidFill>
                <a:effectLst/>
                <a:uLnTx/>
                <a:uFillTx/>
                <a:latin typeface="#9Slide03 Oswald Bold" panose="00000800000000000000" pitchFamily="2" charset="0"/>
                <a:ea typeface="+mn-ea"/>
                <a:cs typeface="+mn-cs"/>
              </a:rPr>
              <a:t>01</a:t>
            </a:r>
            <a:endParaRPr kumimoji="0" lang="vi-VN" sz="8000" b="1" i="0" u="none" strike="noStrike" kern="1200" cap="none" spc="0" normalizeH="0" baseline="0" noProof="0">
              <a:ln>
                <a:noFill/>
              </a:ln>
              <a:solidFill>
                <a:srgbClr val="333F50"/>
              </a:solidFill>
              <a:effectLst/>
              <a:uLnTx/>
              <a:uFillTx/>
              <a:latin typeface="#9Slide03 Oswald Bold" panose="00000800000000000000" pitchFamily="2" charset="0"/>
              <a:ea typeface="+mn-ea"/>
              <a:cs typeface="+mn-cs"/>
            </a:endParaRPr>
          </a:p>
        </p:txBody>
      </p:sp>
      <p:cxnSp>
        <p:nvCxnSpPr>
          <p:cNvPr id="11" name="Đường nối Thẳng 10">
            <a:extLst>
              <a:ext uri="{FF2B5EF4-FFF2-40B4-BE49-F238E27FC236}">
                <a16:creationId xmlns:a16="http://schemas.microsoft.com/office/drawing/2014/main" id="{5C6C8CF3-116D-6434-5820-E2104DC57312}"/>
              </a:ext>
            </a:extLst>
          </p:cNvPr>
          <p:cNvCxnSpPr/>
          <p:nvPr/>
        </p:nvCxnSpPr>
        <p:spPr>
          <a:xfrm>
            <a:off x="487680" y="314960"/>
            <a:ext cx="0" cy="65430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Đường nối Thẳng 11">
            <a:extLst>
              <a:ext uri="{FF2B5EF4-FFF2-40B4-BE49-F238E27FC236}">
                <a16:creationId xmlns:a16="http://schemas.microsoft.com/office/drawing/2014/main" id="{2BD2C916-3E92-E427-7E7D-DDE74E28364B}"/>
              </a:ext>
            </a:extLst>
          </p:cNvPr>
          <p:cNvCxnSpPr>
            <a:cxnSpLocks/>
          </p:cNvCxnSpPr>
          <p:nvPr/>
        </p:nvCxnSpPr>
        <p:spPr>
          <a:xfrm>
            <a:off x="259079" y="467360"/>
            <a:ext cx="6878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Đường nối Thẳng 16">
            <a:extLst>
              <a:ext uri="{FF2B5EF4-FFF2-40B4-BE49-F238E27FC236}">
                <a16:creationId xmlns:a16="http://schemas.microsoft.com/office/drawing/2014/main" id="{581F1606-2C7A-2F47-FAA6-95F89C0921D4}"/>
              </a:ext>
            </a:extLst>
          </p:cNvPr>
          <p:cNvCxnSpPr>
            <a:cxnSpLocks/>
          </p:cNvCxnSpPr>
          <p:nvPr/>
        </p:nvCxnSpPr>
        <p:spPr>
          <a:xfrm>
            <a:off x="1651954" y="6338516"/>
            <a:ext cx="6288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EAAC3CAE-1543-C44B-664B-75FDCFDA7B9B}"/>
              </a:ext>
            </a:extLst>
          </p:cNvPr>
          <p:cNvCxnSpPr>
            <a:cxnSpLocks/>
          </p:cNvCxnSpPr>
          <p:nvPr/>
        </p:nvCxnSpPr>
        <p:spPr>
          <a:xfrm>
            <a:off x="669007" y="6564386"/>
            <a:ext cx="6878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Hộp Văn bản 12">
            <a:extLst>
              <a:ext uri="{FF2B5EF4-FFF2-40B4-BE49-F238E27FC236}">
                <a16:creationId xmlns:a16="http://schemas.microsoft.com/office/drawing/2014/main" id="{20B89A21-AD8F-E4F6-C160-9ACD0E4042E7}"/>
              </a:ext>
            </a:extLst>
          </p:cNvPr>
          <p:cNvSpPr txBox="1"/>
          <p:nvPr/>
        </p:nvSpPr>
        <p:spPr>
          <a:xfrm>
            <a:off x="1308448" y="1828465"/>
            <a:ext cx="6097554" cy="1323439"/>
          </a:xfrm>
          <a:prstGeom prst="rect">
            <a:avLst/>
          </a:prstGeom>
          <a:noFill/>
        </p:spPr>
        <p:txBody>
          <a:bodyPr wrap="square">
            <a:spAutoFit/>
          </a:bodyPr>
          <a:lstStyle/>
          <a:p>
            <a:r>
              <a:rPr lang="vi-VN" sz="2000" b="0" i="0" dirty="0">
                <a:solidFill>
                  <a:srgbClr val="081C36"/>
                </a:solidFill>
                <a:effectLst/>
                <a:latin typeface="#9Slide03 Encode Sans Semi Expa" panose="00000505000000000000" pitchFamily="2" charset="0"/>
              </a:rPr>
              <a:t>Là một phương pháp thu thập thông tin được thực hiện bởi những quan sát trong điều kiện gây biến đổi đối tượng khảo sát và môi trường xung quanh đối tượng khảo sát một cách có chủ định.</a:t>
            </a:r>
            <a:endParaRPr lang="vi-VN" sz="2000" dirty="0">
              <a:latin typeface="#9Slide03 Encode Sans Semi Expa" panose="00000505000000000000" pitchFamily="2" charset="0"/>
            </a:endParaRPr>
          </a:p>
        </p:txBody>
      </p:sp>
      <p:sp>
        <p:nvSpPr>
          <p:cNvPr id="16" name="Hộp Văn bản 15">
            <a:extLst>
              <a:ext uri="{FF2B5EF4-FFF2-40B4-BE49-F238E27FC236}">
                <a16:creationId xmlns:a16="http://schemas.microsoft.com/office/drawing/2014/main" id="{7FBF25DB-5AE0-FF06-A5E7-23C29D9BCC4B}"/>
              </a:ext>
            </a:extLst>
          </p:cNvPr>
          <p:cNvSpPr txBox="1"/>
          <p:nvPr/>
        </p:nvSpPr>
        <p:spPr>
          <a:xfrm>
            <a:off x="439611" y="3597265"/>
            <a:ext cx="6097554" cy="3170099"/>
          </a:xfrm>
          <a:prstGeom prst="rect">
            <a:avLst/>
          </a:prstGeom>
          <a:noFill/>
        </p:spPr>
        <p:txBody>
          <a:bodyPr wrap="square">
            <a:spAutoFit/>
          </a:bodyPr>
          <a:lstStyle/>
          <a:p>
            <a:pPr marL="869950" indent="-285750" algn="just" rtl="0">
              <a:spcBef>
                <a:spcPts val="600"/>
              </a:spcBef>
              <a:spcAft>
                <a:spcPts val="0"/>
              </a:spcAft>
              <a:buFont typeface="Arial" panose="020B0604020202020204" pitchFamily="34" charset="0"/>
              <a:buChar char="•"/>
            </a:pPr>
            <a:r>
              <a:rPr lang="vi-VN" sz="1800" i="0" u="none" strike="noStrike" dirty="0">
                <a:solidFill>
                  <a:schemeClr val="bg1"/>
                </a:solidFill>
                <a:effectLst/>
                <a:latin typeface="#9Slide03 Encode Sans Semi Expa" panose="00000505000000000000" pitchFamily="2" charset="0"/>
              </a:rPr>
              <a:t>Tách riêng từng phần thuần nhất của đối tượng nghiên cứu để quan sát.</a:t>
            </a:r>
            <a:endParaRPr lang="vi-VN" dirty="0">
              <a:solidFill>
                <a:schemeClr val="bg1"/>
              </a:solidFill>
              <a:effectLst/>
              <a:latin typeface="#9Slide03 Encode Sans Semi Expa" panose="00000505000000000000" pitchFamily="2" charset="0"/>
            </a:endParaRPr>
          </a:p>
          <a:p>
            <a:pPr marL="869950" indent="-285750" algn="just" rtl="0">
              <a:spcBef>
                <a:spcPts val="600"/>
              </a:spcBef>
              <a:spcAft>
                <a:spcPts val="0"/>
              </a:spcAft>
              <a:buFont typeface="Arial" panose="020B0604020202020204" pitchFamily="34" charset="0"/>
              <a:buChar char="•"/>
            </a:pPr>
            <a:r>
              <a:rPr lang="vi-VN" sz="1800" i="0" u="none" strike="noStrike" dirty="0">
                <a:solidFill>
                  <a:schemeClr val="bg1"/>
                </a:solidFill>
                <a:effectLst/>
                <a:latin typeface="#9Slide03 Encode Sans Semi Expa" panose="00000505000000000000" pitchFamily="2" charset="0"/>
              </a:rPr>
              <a:t>Biến đổi môi trường của đối tượng nghiên cứu.</a:t>
            </a:r>
            <a:endParaRPr lang="vi-VN" dirty="0">
              <a:solidFill>
                <a:schemeClr val="bg1"/>
              </a:solidFill>
              <a:effectLst/>
              <a:latin typeface="#9Slide03 Encode Sans Semi Expa" panose="00000505000000000000" pitchFamily="2" charset="0"/>
            </a:endParaRPr>
          </a:p>
          <a:p>
            <a:pPr marL="869950" indent="-285750" algn="just" rtl="0">
              <a:spcBef>
                <a:spcPts val="600"/>
              </a:spcBef>
              <a:spcAft>
                <a:spcPts val="0"/>
              </a:spcAft>
              <a:buFont typeface="Arial" panose="020B0604020202020204" pitchFamily="34" charset="0"/>
              <a:buChar char="•"/>
            </a:pPr>
            <a:r>
              <a:rPr lang="vi-VN" sz="1800" i="0" u="none" strike="noStrike" dirty="0">
                <a:solidFill>
                  <a:schemeClr val="bg1"/>
                </a:solidFill>
                <a:effectLst/>
                <a:latin typeface="#9Slide03 Encode Sans Semi Expa" panose="00000505000000000000" pitchFamily="2" charset="0"/>
              </a:rPr>
              <a:t>Rút ngắn được thời gian tiếp cận trong quan sát.</a:t>
            </a:r>
            <a:endParaRPr lang="vi-VN" dirty="0">
              <a:solidFill>
                <a:schemeClr val="bg1"/>
              </a:solidFill>
              <a:effectLst/>
              <a:latin typeface="#9Slide03 Encode Sans Semi Expa" panose="00000505000000000000" pitchFamily="2" charset="0"/>
            </a:endParaRPr>
          </a:p>
          <a:p>
            <a:pPr marL="869950" indent="-285750" algn="just" rtl="0">
              <a:spcBef>
                <a:spcPts val="600"/>
              </a:spcBef>
              <a:spcAft>
                <a:spcPts val="0"/>
              </a:spcAft>
              <a:buFont typeface="Arial" panose="020B0604020202020204" pitchFamily="34" charset="0"/>
              <a:buChar char="•"/>
            </a:pPr>
            <a:r>
              <a:rPr lang="vi-VN" sz="1800" i="0" u="none" strike="noStrike" dirty="0">
                <a:solidFill>
                  <a:schemeClr val="bg1"/>
                </a:solidFill>
                <a:effectLst/>
                <a:latin typeface="#9Slide03 Encode Sans Semi Expa" panose="00000505000000000000" pitchFamily="2" charset="0"/>
              </a:rPr>
              <a:t>Tiến hành những thực nghiệm lặp lại nhiều lần để kiểm tra lẫn nhau.</a:t>
            </a:r>
            <a:endParaRPr lang="vi-VN" dirty="0">
              <a:solidFill>
                <a:schemeClr val="bg1"/>
              </a:solidFill>
              <a:effectLst/>
              <a:latin typeface="#9Slide03 Encode Sans Semi Expa" panose="00000505000000000000" pitchFamily="2" charset="0"/>
            </a:endParaRPr>
          </a:p>
          <a:p>
            <a:pPr marL="869950" indent="-285750" algn="just" rtl="0">
              <a:spcBef>
                <a:spcPts val="600"/>
              </a:spcBef>
              <a:spcAft>
                <a:spcPts val="0"/>
              </a:spcAft>
              <a:buFont typeface="Arial" panose="020B0604020202020204" pitchFamily="34" charset="0"/>
              <a:buChar char="•"/>
            </a:pPr>
            <a:r>
              <a:rPr lang="vi-VN" sz="1800" i="0" u="none" strike="noStrike" dirty="0">
                <a:solidFill>
                  <a:schemeClr val="bg1"/>
                </a:solidFill>
                <a:effectLst/>
                <a:latin typeface="#9Slide03 Encode Sans Semi Expa" panose="00000505000000000000" pitchFamily="2" charset="0"/>
              </a:rPr>
              <a:t>Không bị hạn chế về không gian và thời gian.</a:t>
            </a:r>
            <a:endParaRPr lang="vi-VN" dirty="0">
              <a:solidFill>
                <a:schemeClr val="bg1"/>
              </a:solidFill>
              <a:effectLst/>
              <a:latin typeface="#9Slide03 Encode Sans Semi Expa" panose="00000505000000000000" pitchFamily="2" charset="0"/>
            </a:endParaRPr>
          </a:p>
          <a:p>
            <a:pPr marL="285750" indent="-285750">
              <a:buFont typeface="Arial" panose="020B0604020202020204" pitchFamily="34" charset="0"/>
              <a:buChar char="•"/>
            </a:pPr>
            <a:br>
              <a:rPr lang="vi-VN" dirty="0">
                <a:solidFill>
                  <a:schemeClr val="bg1"/>
                </a:solidFill>
                <a:latin typeface="#9Slide03 Encode Sans Semi Expa" panose="00000505000000000000" pitchFamily="2" charset="0"/>
              </a:rPr>
            </a:br>
            <a:endParaRPr lang="vi-VN" dirty="0">
              <a:solidFill>
                <a:schemeClr val="bg1"/>
              </a:solidFill>
              <a:latin typeface="#9Slide03 Encode Sans Semi Expa" panose="00000505000000000000" pitchFamily="2" charset="0"/>
            </a:endParaRPr>
          </a:p>
        </p:txBody>
      </p:sp>
      <p:sp>
        <p:nvSpPr>
          <p:cNvPr id="22" name="Hình chữ nhật 21">
            <a:extLst>
              <a:ext uri="{FF2B5EF4-FFF2-40B4-BE49-F238E27FC236}">
                <a16:creationId xmlns:a16="http://schemas.microsoft.com/office/drawing/2014/main" id="{3B2E157B-F38F-30BB-8CC5-B306871A11FE}"/>
              </a:ext>
            </a:extLst>
          </p:cNvPr>
          <p:cNvSpPr/>
          <p:nvPr/>
        </p:nvSpPr>
        <p:spPr>
          <a:xfrm>
            <a:off x="1390505" y="7950065"/>
            <a:ext cx="5933439" cy="647601"/>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lumMod val="95000"/>
                  <a:lumOff val="5000"/>
                </a:prst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23" name="Hình chữ nhật 22">
            <a:extLst>
              <a:ext uri="{FF2B5EF4-FFF2-40B4-BE49-F238E27FC236}">
                <a16:creationId xmlns:a16="http://schemas.microsoft.com/office/drawing/2014/main" id="{6D3FCA09-3E80-4ACE-28C5-C63158A9473E}"/>
              </a:ext>
            </a:extLst>
          </p:cNvPr>
          <p:cNvSpPr/>
          <p:nvPr/>
        </p:nvSpPr>
        <p:spPr>
          <a:xfrm>
            <a:off x="454851" y="11840308"/>
            <a:ext cx="152400" cy="1092201"/>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24" name="Hộp Văn bản 23">
            <a:extLst>
              <a:ext uri="{FF2B5EF4-FFF2-40B4-BE49-F238E27FC236}">
                <a16:creationId xmlns:a16="http://schemas.microsoft.com/office/drawing/2014/main" id="{3C4C2AB6-82E0-0762-AE01-B9624A641CB8}"/>
              </a:ext>
            </a:extLst>
          </p:cNvPr>
          <p:cNvSpPr txBox="1"/>
          <p:nvPr/>
        </p:nvSpPr>
        <p:spPr>
          <a:xfrm>
            <a:off x="1894902" y="19376390"/>
            <a:ext cx="180333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rPr>
              <a:t>02</a:t>
            </a:r>
            <a:endParaRPr kumimoji="0" lang="vi-VN"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endParaRPr>
          </a:p>
        </p:txBody>
      </p:sp>
      <p:cxnSp>
        <p:nvCxnSpPr>
          <p:cNvPr id="33" name="Đường nối Thẳng 32">
            <a:extLst>
              <a:ext uri="{FF2B5EF4-FFF2-40B4-BE49-F238E27FC236}">
                <a16:creationId xmlns:a16="http://schemas.microsoft.com/office/drawing/2014/main" id="{8FB05D00-48A3-D4B3-3551-29EAE703FC90}"/>
              </a:ext>
            </a:extLst>
          </p:cNvPr>
          <p:cNvCxnSpPr/>
          <p:nvPr/>
        </p:nvCxnSpPr>
        <p:spPr>
          <a:xfrm>
            <a:off x="11743370" y="-8752840"/>
            <a:ext cx="0" cy="654304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cxnSp>
        <p:nvCxnSpPr>
          <p:cNvPr id="34" name="Đường nối Thẳng 33">
            <a:extLst>
              <a:ext uri="{FF2B5EF4-FFF2-40B4-BE49-F238E27FC236}">
                <a16:creationId xmlns:a16="http://schemas.microsoft.com/office/drawing/2014/main" id="{9A1CD31D-9F4F-5E61-49F4-A6F709416139}"/>
              </a:ext>
            </a:extLst>
          </p:cNvPr>
          <p:cNvCxnSpPr>
            <a:cxnSpLocks/>
          </p:cNvCxnSpPr>
          <p:nvPr/>
        </p:nvCxnSpPr>
        <p:spPr>
          <a:xfrm>
            <a:off x="13334999" y="587349"/>
            <a:ext cx="6878320" cy="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0971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362" name="Picture 2">
            <a:extLst>
              <a:ext uri="{FF2B5EF4-FFF2-40B4-BE49-F238E27FC236}">
                <a16:creationId xmlns:a16="http://schemas.microsoft.com/office/drawing/2014/main" id="{587455E4-E05A-A5FA-1076-249BA9218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895" b="789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DCDBD86E-B87D-4D4F-002E-7618E88FD27F}"/>
              </a:ext>
            </a:extLst>
          </p:cNvPr>
          <p:cNvSpPr/>
          <p:nvPr/>
        </p:nvSpPr>
        <p:spPr>
          <a:xfrm>
            <a:off x="3048" y="0"/>
            <a:ext cx="12188952" cy="6858000"/>
          </a:xfrm>
          <a:prstGeom prst="rect">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3" name="Hình chữ nhật 2">
            <a:extLst>
              <a:ext uri="{FF2B5EF4-FFF2-40B4-BE49-F238E27FC236}">
                <a16:creationId xmlns:a16="http://schemas.microsoft.com/office/drawing/2014/main" id="{695E0B0F-E2FB-76BF-74CB-4E6F2EDC5742}"/>
              </a:ext>
            </a:extLst>
          </p:cNvPr>
          <p:cNvSpPr/>
          <p:nvPr/>
        </p:nvSpPr>
        <p:spPr>
          <a:xfrm>
            <a:off x="6910086" y="1608881"/>
            <a:ext cx="2766350" cy="5249119"/>
          </a:xfrm>
          <a:prstGeom prst="rect">
            <a:avLst/>
          </a:prstGeom>
          <a:solidFill>
            <a:srgbClr val="6D7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Hộp Văn bản 3">
            <a:extLst>
              <a:ext uri="{FF2B5EF4-FFF2-40B4-BE49-F238E27FC236}">
                <a16:creationId xmlns:a16="http://schemas.microsoft.com/office/drawing/2014/main" id="{4B8EDED0-8396-299F-0FA8-3356036DFA35}"/>
              </a:ext>
            </a:extLst>
          </p:cNvPr>
          <p:cNvSpPr txBox="1"/>
          <p:nvPr/>
        </p:nvSpPr>
        <p:spPr>
          <a:xfrm>
            <a:off x="822207" y="3140833"/>
            <a:ext cx="10058400" cy="1237291"/>
          </a:xfrm>
          <a:prstGeom prst="rect">
            <a:avLst/>
          </a:prstGeom>
          <a:effectLst/>
        </p:spPr>
        <p:txBody>
          <a:bodyPr vert="horz" lIns="91440" tIns="45720" rIns="91440" bIns="45720" rtlCol="0" anchor="b">
            <a:normAutofit lnSpcReduction="1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8800" b="1" i="0" u="none" strike="noStrike" kern="1200" cap="none" spc="0" normalizeH="0" baseline="0" noProof="0" dirty="0">
                <a:ln>
                  <a:noFill/>
                </a:ln>
                <a:solidFill>
                  <a:srgbClr val="6D7C69"/>
                </a:solidFill>
                <a:effectLst/>
                <a:uLnTx/>
                <a:uFillTx/>
                <a:latin typeface="#9Slide04 SFU Trajan" panose="00000400000000000000" pitchFamily="2" charset="0"/>
                <a:ea typeface="+mn-ea"/>
                <a:cs typeface="#9Slide03 Arima Madurai Black" panose="00000A00000000000000" pitchFamily="2" charset="0"/>
              </a:rPr>
              <a:t>THANK</a:t>
            </a:r>
            <a:r>
              <a:rPr kumimoji="0" lang="en-US" sz="8800" b="1" i="0" u="none" strike="noStrike" kern="1200" cap="none" spc="0" normalizeH="0" baseline="0" noProof="0" dirty="0">
                <a:ln>
                  <a:noFill/>
                </a:ln>
                <a:solidFill>
                  <a:srgbClr val="FFFFFF"/>
                </a:solidFill>
                <a:effectLst/>
                <a:uLnTx/>
                <a:uFillTx/>
                <a:latin typeface="#9Slide04 SFU Trajan" panose="00000400000000000000" pitchFamily="2" charset="0"/>
                <a:ea typeface="+mn-ea"/>
                <a:cs typeface="#9Slide03 Arima Madurai Black" panose="00000A00000000000000" pitchFamily="2" charset="0"/>
              </a:rPr>
              <a:t> YOU</a:t>
            </a:r>
          </a:p>
        </p:txBody>
      </p:sp>
      <p:sp>
        <p:nvSpPr>
          <p:cNvPr id="5" name="Hộp Văn bản 4">
            <a:extLst>
              <a:ext uri="{FF2B5EF4-FFF2-40B4-BE49-F238E27FC236}">
                <a16:creationId xmlns:a16="http://schemas.microsoft.com/office/drawing/2014/main" id="{7CB830C3-E985-2066-5FD7-07DAED225FA6}"/>
              </a:ext>
            </a:extLst>
          </p:cNvPr>
          <p:cNvSpPr txBox="1"/>
          <p:nvPr/>
        </p:nvSpPr>
        <p:spPr>
          <a:xfrm>
            <a:off x="3958137" y="4378124"/>
            <a:ext cx="4213590" cy="561372"/>
          </a:xfrm>
          <a:prstGeom prst="rect">
            <a:avLst/>
          </a:prstGeom>
          <a:solidFill>
            <a:schemeClr val="bg1">
              <a:lumMod val="65000"/>
            </a:schemeClr>
          </a:solidFill>
          <a:effectLst/>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9Slide03 Arima Madurai Black" panose="00000A00000000000000" pitchFamily="2" charset="0"/>
                <a:ea typeface="+mn-ea"/>
                <a:cs typeface="#9Slide03 Arima Madurai Black" panose="00000A00000000000000" pitchFamily="2" charset="0"/>
              </a:rPr>
              <a:t>NHÓM 3</a:t>
            </a:r>
          </a:p>
        </p:txBody>
      </p:sp>
    </p:spTree>
    <p:extLst>
      <p:ext uri="{BB962C8B-B14F-4D97-AF65-F5344CB8AC3E}">
        <p14:creationId xmlns:p14="http://schemas.microsoft.com/office/powerpoint/2010/main" val="101862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BBB64446-86AF-7ACF-B561-AB7DB2E29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820" b="782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Hình chữ nhật 1">
            <a:extLst>
              <a:ext uri="{FF2B5EF4-FFF2-40B4-BE49-F238E27FC236}">
                <a16:creationId xmlns:a16="http://schemas.microsoft.com/office/drawing/2014/main" id="{0CA598F3-DECE-216E-337F-37BBCB20A4AA}"/>
              </a:ext>
            </a:extLst>
          </p:cNvPr>
          <p:cNvSpPr/>
          <p:nvPr/>
        </p:nvSpPr>
        <p:spPr>
          <a:xfrm>
            <a:off x="2336800" y="960121"/>
            <a:ext cx="5933439" cy="647601"/>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lumMod val="95000"/>
                  <a:lumOff val="5000"/>
                </a:prst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3" name="Hình chữ nhật 2">
            <a:extLst>
              <a:ext uri="{FF2B5EF4-FFF2-40B4-BE49-F238E27FC236}">
                <a16:creationId xmlns:a16="http://schemas.microsoft.com/office/drawing/2014/main" id="{0DDCF4F7-64E6-9D1D-26DB-EC0CC399A111}"/>
              </a:ext>
            </a:extLst>
          </p:cNvPr>
          <p:cNvSpPr/>
          <p:nvPr/>
        </p:nvSpPr>
        <p:spPr>
          <a:xfrm>
            <a:off x="2336800" y="960120"/>
            <a:ext cx="152400" cy="1092201"/>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4" name="Hộp Văn bản 3">
            <a:extLst>
              <a:ext uri="{FF2B5EF4-FFF2-40B4-BE49-F238E27FC236}">
                <a16:creationId xmlns:a16="http://schemas.microsoft.com/office/drawing/2014/main" id="{05C9F4FF-3D56-6323-BB0D-9D8B01C17C90}"/>
              </a:ext>
            </a:extLst>
          </p:cNvPr>
          <p:cNvSpPr txBox="1"/>
          <p:nvPr/>
        </p:nvSpPr>
        <p:spPr>
          <a:xfrm>
            <a:off x="2709606" y="1080809"/>
            <a:ext cx="41433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PHÂN LOẠI THỰC NGHIỆM</a:t>
            </a:r>
            <a:endParaRPr kumimoji="0" lang="vi-VN" sz="18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8" name="Hộp Văn bản 7">
            <a:extLst>
              <a:ext uri="{FF2B5EF4-FFF2-40B4-BE49-F238E27FC236}">
                <a16:creationId xmlns:a16="http://schemas.microsoft.com/office/drawing/2014/main" id="{F08F6A78-922D-4D34-3001-7895713BBBBE}"/>
              </a:ext>
            </a:extLst>
          </p:cNvPr>
          <p:cNvSpPr txBox="1"/>
          <p:nvPr/>
        </p:nvSpPr>
        <p:spPr>
          <a:xfrm>
            <a:off x="2494850" y="1607722"/>
            <a:ext cx="180333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rPr>
              <a:t>02</a:t>
            </a:r>
            <a:endParaRPr kumimoji="0" lang="vi-VN" sz="8000" b="1" i="0" u="none" strike="noStrike" kern="1200" cap="none" spc="0" normalizeH="0" baseline="0" noProof="0" dirty="0">
              <a:ln>
                <a:noFill/>
              </a:ln>
              <a:solidFill>
                <a:srgbClr val="4E6E58"/>
              </a:solidFill>
              <a:effectLst/>
              <a:uLnTx/>
              <a:uFillTx/>
              <a:latin typeface="#9Slide03 Oswald Bold" panose="00000800000000000000" pitchFamily="2" charset="0"/>
              <a:ea typeface="+mn-ea"/>
              <a:cs typeface="+mn-cs"/>
            </a:endParaRPr>
          </a:p>
        </p:txBody>
      </p:sp>
      <p:cxnSp>
        <p:nvCxnSpPr>
          <p:cNvPr id="9" name="Đường nối Thẳng 8">
            <a:extLst>
              <a:ext uri="{FF2B5EF4-FFF2-40B4-BE49-F238E27FC236}">
                <a16:creationId xmlns:a16="http://schemas.microsoft.com/office/drawing/2014/main" id="{40AB4291-D4DD-1759-4B1A-22320FBDC75E}"/>
              </a:ext>
            </a:extLst>
          </p:cNvPr>
          <p:cNvCxnSpPr/>
          <p:nvPr/>
        </p:nvCxnSpPr>
        <p:spPr>
          <a:xfrm>
            <a:off x="11653520" y="314960"/>
            <a:ext cx="0" cy="654304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cxnSp>
        <p:nvCxnSpPr>
          <p:cNvPr id="10" name="Đường nối Thẳng 9">
            <a:extLst>
              <a:ext uri="{FF2B5EF4-FFF2-40B4-BE49-F238E27FC236}">
                <a16:creationId xmlns:a16="http://schemas.microsoft.com/office/drawing/2014/main" id="{D8CF0E22-9D8E-B2E6-1785-45C04811CE72}"/>
              </a:ext>
            </a:extLst>
          </p:cNvPr>
          <p:cNvCxnSpPr>
            <a:cxnSpLocks/>
          </p:cNvCxnSpPr>
          <p:nvPr/>
        </p:nvCxnSpPr>
        <p:spPr>
          <a:xfrm>
            <a:off x="5105399" y="528320"/>
            <a:ext cx="6878320" cy="0"/>
          </a:xfrm>
          <a:prstGeom prst="line">
            <a:avLst/>
          </a:prstGeom>
          <a:ln>
            <a:solidFill>
              <a:srgbClr val="4E6E58"/>
            </a:solidFill>
          </a:ln>
        </p:spPr>
        <p:style>
          <a:lnRef idx="1">
            <a:schemeClr val="accent1"/>
          </a:lnRef>
          <a:fillRef idx="0">
            <a:schemeClr val="accent1"/>
          </a:fillRef>
          <a:effectRef idx="0">
            <a:schemeClr val="accent1"/>
          </a:effectRef>
          <a:fontRef idx="minor">
            <a:schemeClr val="tx1"/>
          </a:fontRef>
        </p:style>
      </p:cxnSp>
      <p:sp>
        <p:nvSpPr>
          <p:cNvPr id="6" name="Hình chữ nhật 5">
            <a:extLst>
              <a:ext uri="{FF2B5EF4-FFF2-40B4-BE49-F238E27FC236}">
                <a16:creationId xmlns:a16="http://schemas.microsoft.com/office/drawing/2014/main" id="{366C6064-AE33-0852-0205-FD4828827C53}"/>
              </a:ext>
            </a:extLst>
          </p:cNvPr>
          <p:cNvSpPr/>
          <p:nvPr/>
        </p:nvSpPr>
        <p:spPr>
          <a:xfrm>
            <a:off x="3055716" y="3147281"/>
            <a:ext cx="3797265" cy="3772292"/>
          </a:xfrm>
          <a:prstGeom prst="rect">
            <a:avLst/>
          </a:prstGeom>
          <a:solidFill>
            <a:schemeClr val="bg1">
              <a:lumMod val="50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cxnSp>
        <p:nvCxnSpPr>
          <p:cNvPr id="11" name="Đường nối Thẳng 10">
            <a:extLst>
              <a:ext uri="{FF2B5EF4-FFF2-40B4-BE49-F238E27FC236}">
                <a16:creationId xmlns:a16="http://schemas.microsoft.com/office/drawing/2014/main" id="{6DDF48D1-31C5-BDE4-74CC-052A7D7D9E7B}"/>
              </a:ext>
            </a:extLst>
          </p:cNvPr>
          <p:cNvCxnSpPr/>
          <p:nvPr/>
        </p:nvCxnSpPr>
        <p:spPr>
          <a:xfrm>
            <a:off x="3345817" y="3586480"/>
            <a:ext cx="0" cy="6543040"/>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8" name="Hộp Văn bản 17">
            <a:extLst>
              <a:ext uri="{FF2B5EF4-FFF2-40B4-BE49-F238E27FC236}">
                <a16:creationId xmlns:a16="http://schemas.microsoft.com/office/drawing/2014/main" id="{6FBB8C28-4B10-E8DA-ACA9-E399F13B5C3A}"/>
              </a:ext>
            </a:extLst>
          </p:cNvPr>
          <p:cNvSpPr txBox="1"/>
          <p:nvPr/>
        </p:nvSpPr>
        <p:spPr>
          <a:xfrm>
            <a:off x="3096762" y="3612494"/>
            <a:ext cx="3400039" cy="3411255"/>
          </a:xfrm>
          <a:prstGeom prst="rect">
            <a:avLst/>
          </a:prstGeom>
          <a:noFill/>
        </p:spPr>
        <p:txBody>
          <a:bodyPr wrap="square">
            <a:spAutoFit/>
          </a:bodyPr>
          <a:lstStyle/>
          <a:p>
            <a:pPr marL="641350" marR="0" lvl="0" indent="-285750" algn="l" defTabSz="9144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vi-VN" sz="2000" b="0" i="0" u="none" strike="noStrike" kern="1200" cap="none" spc="0" normalizeH="0" baseline="0" noProof="0" dirty="0">
                <a:ln>
                  <a:noFill/>
                </a:ln>
                <a:solidFill>
                  <a:prstClr val="white"/>
                </a:solidFill>
                <a:effectLst/>
                <a:uLnTx/>
                <a:uFillTx/>
                <a:latin typeface="#9Slide03 Encode Sans Semi Expa#9Slide03 Encode Sans Semi Expa" panose="00000505000000000000" pitchFamily="2" charset="0"/>
                <a:ea typeface="+mn-ea"/>
                <a:cs typeface="+mn-cs"/>
              </a:rPr>
              <a:t>Thực nghiệm trong phòng thí nghiệm</a:t>
            </a:r>
          </a:p>
          <a:p>
            <a:pPr marL="641350" marR="0" lvl="0" indent="-285750" algn="l" defTabSz="9144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vi-VN" sz="2000" b="0" i="0" u="none" strike="noStrike" kern="1200" cap="none" spc="0" normalizeH="0" baseline="0" noProof="0" dirty="0">
                <a:ln>
                  <a:noFill/>
                </a:ln>
                <a:solidFill>
                  <a:prstClr val="white"/>
                </a:solidFill>
                <a:effectLst/>
                <a:uLnTx/>
                <a:uFillTx/>
                <a:latin typeface="#9Slide03 Encode Sans Semi Expa#9Slide03 Encode Sans Semi Expa" panose="00000505000000000000" pitchFamily="2" charset="0"/>
                <a:ea typeface="+mn-ea"/>
                <a:cs typeface="+mn-cs"/>
              </a:rPr>
              <a:t>Thực nghiệm tại hiện trường</a:t>
            </a:r>
          </a:p>
          <a:p>
            <a:pPr marL="641350" marR="0" lvl="0" indent="-285750" algn="l" defTabSz="9144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vi-VN" sz="2000" b="0" i="0" u="none" strike="noStrike" kern="1200" cap="none" spc="0" normalizeH="0" baseline="0" noProof="0" dirty="0">
                <a:ln>
                  <a:noFill/>
                </a:ln>
                <a:solidFill>
                  <a:prstClr val="white"/>
                </a:solidFill>
                <a:effectLst/>
                <a:uLnTx/>
                <a:uFillTx/>
                <a:latin typeface="#9Slide03 Encode Sans Semi Expa#9Slide03 Encode Sans Semi Expa" panose="00000505000000000000" pitchFamily="2" charset="0"/>
                <a:ea typeface="+mn-ea"/>
                <a:cs typeface="+mn-cs"/>
              </a:rPr>
              <a:t>Thực nghiệm trong quần thể xã hội</a:t>
            </a:r>
            <a:br>
              <a:rPr kumimoji="0" lang="vi-VN" sz="2000" b="0" i="0" u="none" strike="noStrike" kern="1200" cap="none" spc="0" normalizeH="0" baseline="0" noProof="0" dirty="0">
                <a:ln>
                  <a:noFill/>
                </a:ln>
                <a:solidFill>
                  <a:prstClr val="white"/>
                </a:solidFill>
                <a:effectLst/>
                <a:uLnTx/>
                <a:uFillTx/>
                <a:latin typeface="#9Slide03 Encode Sans Semi Expa#9Slide03 Encode Sans Semi Expa" panose="00000505000000000000" pitchFamily="2" charset="0"/>
                <a:ea typeface="+mn-ea"/>
                <a:cs typeface="+mn-cs"/>
              </a:rPr>
            </a:br>
            <a:endParaRPr kumimoji="0" lang="vi-VN" sz="2000" b="0" i="0" u="none" strike="noStrike" kern="1200" cap="none" spc="0" normalizeH="0" baseline="0" noProof="0" dirty="0">
              <a:ln>
                <a:noFill/>
              </a:ln>
              <a:solidFill>
                <a:prstClr val="white"/>
              </a:solidFill>
              <a:effectLst/>
              <a:uLnTx/>
              <a:uFillTx/>
              <a:latin typeface="#9Slide03 Encode Sans Semi Expa#9Slide03 Encode Sans Semi Expa" panose="00000505000000000000" pitchFamily="2" charset="0"/>
              <a:ea typeface="+mn-ea"/>
              <a:cs typeface="#9Slide03 Arima Madurai ExtraBo" panose="00000900000000000000" pitchFamily="2" charset="0"/>
            </a:endParaRPr>
          </a:p>
        </p:txBody>
      </p:sp>
      <p:sp>
        <p:nvSpPr>
          <p:cNvPr id="21" name="Hộp Văn bản 20">
            <a:extLst>
              <a:ext uri="{FF2B5EF4-FFF2-40B4-BE49-F238E27FC236}">
                <a16:creationId xmlns:a16="http://schemas.microsoft.com/office/drawing/2014/main" id="{2CC97AED-FD38-800E-3A05-CA5441292C6E}"/>
              </a:ext>
            </a:extLst>
          </p:cNvPr>
          <p:cNvSpPr txBox="1"/>
          <p:nvPr/>
        </p:nvSpPr>
        <p:spPr>
          <a:xfrm>
            <a:off x="3396518" y="3234026"/>
            <a:ext cx="29504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Nơi</a:t>
            </a:r>
            <a:r>
              <a:rPr kumimoji="0" lang="en-US" sz="2000" b="1" i="0" u="none" strike="noStrike" kern="1200" cap="none" spc="0" normalizeH="0" baseline="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thực</a:t>
            </a:r>
            <a:r>
              <a:rPr kumimoji="0" lang="en-US" sz="2000" b="1" i="0" u="none" strike="noStrike" kern="1200" cap="none" spc="0" normalizeH="0" baseline="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000" b="1" i="0" u="none" strike="noStrike" kern="1200" cap="none" spc="0" normalizeH="0" baseline="0" noProof="0" dirty="0" err="1">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rPr>
              <a:t>nghiệm</a:t>
            </a:r>
            <a:endParaRPr kumimoji="0" lang="vi-VN" sz="2000" b="1" i="0" u="none" strike="noStrike" kern="1200" cap="none" spc="0" normalizeH="0" baseline="0" noProof="0" dirty="0">
              <a:ln>
                <a:noFill/>
              </a:ln>
              <a:solidFill>
                <a:srgbClr val="FFFF00"/>
              </a:solidFill>
              <a:effectLst/>
              <a:uLnTx/>
              <a:uFillTx/>
              <a:latin typeface="#9Slide03 Encode Sans Semi Expa" panose="00000505000000000000" pitchFamily="2" charset="0"/>
              <a:ea typeface="+mn-ea"/>
              <a:cs typeface="#9Slide03 Arima Madurai ExtraBo" panose="00000900000000000000" pitchFamily="2" charset="0"/>
            </a:endParaRPr>
          </a:p>
        </p:txBody>
      </p:sp>
      <p:cxnSp>
        <p:nvCxnSpPr>
          <p:cNvPr id="15" name="Đường nối Thẳng 14">
            <a:extLst>
              <a:ext uri="{FF2B5EF4-FFF2-40B4-BE49-F238E27FC236}">
                <a16:creationId xmlns:a16="http://schemas.microsoft.com/office/drawing/2014/main" id="{DB3BB53C-D715-17C7-15CC-685051A27AE8}"/>
              </a:ext>
            </a:extLst>
          </p:cNvPr>
          <p:cNvCxnSpPr>
            <a:cxnSpLocks/>
          </p:cNvCxnSpPr>
          <p:nvPr/>
        </p:nvCxnSpPr>
        <p:spPr>
          <a:xfrm>
            <a:off x="7496301" y="3900925"/>
            <a:ext cx="0" cy="2987862"/>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604BEF69-3B18-BC4E-44CA-8258F928F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58" r="20297"/>
          <a:stretch/>
        </p:blipFill>
        <p:spPr bwMode="auto">
          <a:xfrm>
            <a:off x="21462637" y="-7705"/>
            <a:ext cx="4799373" cy="5841924"/>
          </a:xfrm>
          <a:prstGeom prst="rect">
            <a:avLst/>
          </a:prstGeom>
          <a:noFill/>
          <a:extLst>
            <a:ext uri="{909E8E84-426E-40DD-AFC4-6F175D3DCCD1}">
              <a14:hiddenFill xmlns:a14="http://schemas.microsoft.com/office/drawing/2010/main">
                <a:solidFill>
                  <a:srgbClr val="FFFFFF"/>
                </a:solidFill>
              </a14:hiddenFill>
            </a:ext>
          </a:extLst>
        </p:spPr>
      </p:pic>
      <p:sp>
        <p:nvSpPr>
          <p:cNvPr id="20" name="Hình chữ nhật 19">
            <a:extLst>
              <a:ext uri="{FF2B5EF4-FFF2-40B4-BE49-F238E27FC236}">
                <a16:creationId xmlns:a16="http://schemas.microsoft.com/office/drawing/2014/main" id="{CFDDF731-E0DA-25CB-51BE-4D2A4909D065}"/>
              </a:ext>
            </a:extLst>
          </p:cNvPr>
          <p:cNvSpPr/>
          <p:nvPr/>
        </p:nvSpPr>
        <p:spPr>
          <a:xfrm>
            <a:off x="15367000" y="1035626"/>
            <a:ext cx="6934200" cy="1719010"/>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white"/>
              </a:solidFill>
              <a:effectLst/>
              <a:uLnTx/>
              <a:uFillTx/>
              <a:latin typeface="#9Slide03 Encode Sans Semi Expa" panose="00000505000000000000" pitchFamily="2" charset="0"/>
              <a:ea typeface="+mn-ea"/>
              <a:cs typeface="+mn-cs"/>
            </a:endParaRPr>
          </a:p>
        </p:txBody>
      </p:sp>
      <p:sp>
        <p:nvSpPr>
          <p:cNvPr id="22" name="Hình chữ nhật 21">
            <a:extLst>
              <a:ext uri="{FF2B5EF4-FFF2-40B4-BE49-F238E27FC236}">
                <a16:creationId xmlns:a16="http://schemas.microsoft.com/office/drawing/2014/main" id="{8CC0445F-5D45-D2BA-8ACD-27DDDE976540}"/>
              </a:ext>
            </a:extLst>
          </p:cNvPr>
          <p:cNvSpPr/>
          <p:nvPr/>
        </p:nvSpPr>
        <p:spPr>
          <a:xfrm>
            <a:off x="15367000" y="1035626"/>
            <a:ext cx="167640" cy="16154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9Slide03 Encode Sans Semi Expa" panose="00000505000000000000" pitchFamily="2" charset="0"/>
              <a:ea typeface="+mn-ea"/>
              <a:cs typeface="+mn-cs"/>
            </a:endParaRPr>
          </a:p>
        </p:txBody>
      </p:sp>
      <p:cxnSp>
        <p:nvCxnSpPr>
          <p:cNvPr id="23" name="Đường nối Thẳng 22">
            <a:extLst>
              <a:ext uri="{FF2B5EF4-FFF2-40B4-BE49-F238E27FC236}">
                <a16:creationId xmlns:a16="http://schemas.microsoft.com/office/drawing/2014/main" id="{381AD818-760B-3CF5-B0CE-9F14AF60EC62}"/>
              </a:ext>
            </a:extLst>
          </p:cNvPr>
          <p:cNvCxnSpPr>
            <a:cxnSpLocks/>
          </p:cNvCxnSpPr>
          <p:nvPr/>
        </p:nvCxnSpPr>
        <p:spPr>
          <a:xfrm>
            <a:off x="14620239" y="-127694"/>
            <a:ext cx="6878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Đường nối Thẳng 23">
            <a:extLst>
              <a:ext uri="{FF2B5EF4-FFF2-40B4-BE49-F238E27FC236}">
                <a16:creationId xmlns:a16="http://schemas.microsoft.com/office/drawing/2014/main" id="{D4D26A65-24B1-00AF-85E6-B6D6D7D9D88A}"/>
              </a:ext>
            </a:extLst>
          </p:cNvPr>
          <p:cNvCxnSpPr>
            <a:cxnSpLocks/>
          </p:cNvCxnSpPr>
          <p:nvPr/>
        </p:nvCxnSpPr>
        <p:spPr>
          <a:xfrm>
            <a:off x="16013114" y="5743462"/>
            <a:ext cx="62889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Đường nối Thẳng 24">
            <a:extLst>
              <a:ext uri="{FF2B5EF4-FFF2-40B4-BE49-F238E27FC236}">
                <a16:creationId xmlns:a16="http://schemas.microsoft.com/office/drawing/2014/main" id="{9B8EEF4F-1A1E-574F-4C50-4CFF38C26291}"/>
              </a:ext>
            </a:extLst>
          </p:cNvPr>
          <p:cNvCxnSpPr>
            <a:cxnSpLocks/>
          </p:cNvCxnSpPr>
          <p:nvPr/>
        </p:nvCxnSpPr>
        <p:spPr>
          <a:xfrm>
            <a:off x="15030167" y="5969332"/>
            <a:ext cx="6878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Hình chữ nhật 25">
            <a:extLst>
              <a:ext uri="{FF2B5EF4-FFF2-40B4-BE49-F238E27FC236}">
                <a16:creationId xmlns:a16="http://schemas.microsoft.com/office/drawing/2014/main" id="{88F9C9E6-ED90-1CF8-0A71-0D38DB3775FE}"/>
              </a:ext>
            </a:extLst>
          </p:cNvPr>
          <p:cNvSpPr/>
          <p:nvPr/>
        </p:nvSpPr>
        <p:spPr>
          <a:xfrm>
            <a:off x="6575598" y="-2261059"/>
            <a:ext cx="4907279" cy="176071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49014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30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500"/>
                                  </p:stCondLst>
                                  <p:childTnLst>
                                    <p:set>
                                      <p:cBhvr>
                                        <p:cTn id="27" dur="1" fill="hold">
                                          <p:stCondLst>
                                            <p:cond delay="0"/>
                                          </p:stCondLst>
                                        </p:cTn>
                                        <p:tgtEl>
                                          <p:spTgt spid="18">
                                            <p:txEl>
                                              <p:pRg st="1" end="1"/>
                                            </p:txEl>
                                          </p:spTgt>
                                        </p:tgtEl>
                                        <p:attrNameLst>
                                          <p:attrName>style.visibility</p:attrName>
                                        </p:attrNameLst>
                                      </p:cBhvr>
                                      <p:to>
                                        <p:strVal val="visible"/>
                                      </p:to>
                                    </p:set>
                                    <p:anim calcmode="lin" valueType="num">
                                      <p:cBhvr additive="base">
                                        <p:cTn id="28"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8">
                                            <p:txEl>
                                              <p:pRg st="1" end="1"/>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600"/>
                                  </p:stCondLst>
                                  <p:childTnLst>
                                    <p:set>
                                      <p:cBhvr>
                                        <p:cTn id="31" dur="1" fill="hold">
                                          <p:stCondLst>
                                            <p:cond delay="0"/>
                                          </p:stCondLst>
                                        </p:cTn>
                                        <p:tgtEl>
                                          <p:spTgt spid="18">
                                            <p:txEl>
                                              <p:pRg st="2" end="2"/>
                                            </p:txEl>
                                          </p:spTgt>
                                        </p:tgtEl>
                                        <p:attrNameLst>
                                          <p:attrName>style.visibility</p:attrName>
                                        </p:attrNameLst>
                                      </p:cBhvr>
                                      <p:to>
                                        <p:strVal val="visible"/>
                                      </p:to>
                                    </p:set>
                                    <p:anim calcmode="lin" valueType="num">
                                      <p:cBhvr additive="base">
                                        <p:cTn id="32"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8">
                                            <p:txEl>
                                              <p:pRg st="2" end="2"/>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8" grpId="0" uiExpand="1" build="p"/>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8D0EDD58-20F7-ED3F-7722-9DCFC797ACAB}"/>
              </a:ext>
            </a:extLst>
          </p:cNvPr>
          <p:cNvCxnSpPr>
            <a:cxnSpLocks/>
          </p:cNvCxnSpPr>
          <p:nvPr/>
        </p:nvCxnSpPr>
        <p:spPr>
          <a:xfrm>
            <a:off x="444817" y="970280"/>
            <a:ext cx="116376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Hình chữ nhật 3">
            <a:extLst>
              <a:ext uri="{FF2B5EF4-FFF2-40B4-BE49-F238E27FC236}">
                <a16:creationId xmlns:a16="http://schemas.microsoft.com/office/drawing/2014/main" id="{16160DA6-6C0A-A9EB-8B34-F3940FB18E13}"/>
              </a:ext>
            </a:extLst>
          </p:cNvPr>
          <p:cNvSpPr/>
          <p:nvPr/>
        </p:nvSpPr>
        <p:spPr>
          <a:xfrm>
            <a:off x="444817" y="1828799"/>
            <a:ext cx="7197501" cy="47490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pic>
        <p:nvPicPr>
          <p:cNvPr id="8194" name="Picture 2">
            <a:extLst>
              <a:ext uri="{FF2B5EF4-FFF2-40B4-BE49-F238E27FC236}">
                <a16:creationId xmlns:a16="http://schemas.microsoft.com/office/drawing/2014/main" id="{455EF999-9FD0-84C1-703D-8FFE26CB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515" r="17515"/>
          <a:stretch/>
        </p:blipFill>
        <p:spPr bwMode="auto">
          <a:xfrm>
            <a:off x="7623460" y="2190506"/>
            <a:ext cx="4568540" cy="4691990"/>
          </a:xfrm>
          <a:prstGeom prst="rect">
            <a:avLst/>
          </a:prstGeom>
          <a:noFill/>
          <a:extLst>
            <a:ext uri="{909E8E84-426E-40DD-AFC4-6F175D3DCCD1}">
              <a14:hiddenFill xmlns:a14="http://schemas.microsoft.com/office/drawing/2010/main">
                <a:solidFill>
                  <a:srgbClr val="FFFFFF"/>
                </a:solidFill>
              </a14:hiddenFill>
            </a:ext>
          </a:extLst>
        </p:spPr>
      </p:pic>
      <p:sp>
        <p:nvSpPr>
          <p:cNvPr id="5" name="Hình chữ nhật 4">
            <a:extLst>
              <a:ext uri="{FF2B5EF4-FFF2-40B4-BE49-F238E27FC236}">
                <a16:creationId xmlns:a16="http://schemas.microsoft.com/office/drawing/2014/main" id="{20951BC6-82A6-B7DC-6BE9-41883E149949}"/>
              </a:ext>
            </a:extLst>
          </p:cNvPr>
          <p:cNvSpPr/>
          <p:nvPr/>
        </p:nvSpPr>
        <p:spPr>
          <a:xfrm>
            <a:off x="8219807" y="943544"/>
            <a:ext cx="1264921" cy="1574800"/>
          </a:xfrm>
          <a:prstGeom prst="rect">
            <a:avLst/>
          </a:prstGeom>
          <a:solidFill>
            <a:srgbClr val="4E6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 name="Hộp Văn bản 5">
            <a:extLst>
              <a:ext uri="{FF2B5EF4-FFF2-40B4-BE49-F238E27FC236}">
                <a16:creationId xmlns:a16="http://schemas.microsoft.com/office/drawing/2014/main" id="{3D793DEA-9D87-844C-0614-2C58E43FE0EA}"/>
              </a:ext>
            </a:extLst>
          </p:cNvPr>
          <p:cNvSpPr txBox="1"/>
          <p:nvPr/>
        </p:nvSpPr>
        <p:spPr>
          <a:xfrm>
            <a:off x="8614139" y="1421065"/>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9Slide04 SVNSantis" panose="02000000000000000000" pitchFamily="2" charset="0"/>
                <a:ea typeface="+mn-ea"/>
                <a:cs typeface="+mn-cs"/>
              </a:rPr>
              <a:t>1</a:t>
            </a:r>
            <a:endParaRPr kumimoji="0" lang="vi-VN" sz="4400" b="0" i="0" u="none" strike="noStrike" kern="1200" cap="none" spc="0" normalizeH="0" baseline="0" noProof="0" dirty="0">
              <a:ln>
                <a:noFill/>
              </a:ln>
              <a:solidFill>
                <a:schemeClr val="bg1"/>
              </a:solidFill>
              <a:effectLst/>
              <a:uLnTx/>
              <a:uFillTx/>
              <a:latin typeface="#9Slide04 SVNSantis" panose="02000000000000000000" pitchFamily="2" charset="0"/>
              <a:ea typeface="+mn-ea"/>
              <a:cs typeface="+mn-cs"/>
            </a:endParaRPr>
          </a:p>
        </p:txBody>
      </p:sp>
      <p:sp>
        <p:nvSpPr>
          <p:cNvPr id="7" name="Hộp Văn bản 6">
            <a:extLst>
              <a:ext uri="{FF2B5EF4-FFF2-40B4-BE49-F238E27FC236}">
                <a16:creationId xmlns:a16="http://schemas.microsoft.com/office/drawing/2014/main" id="{C801C3A9-13F3-C929-4BE6-354F0F2C4693}"/>
              </a:ext>
            </a:extLst>
          </p:cNvPr>
          <p:cNvSpPr txBox="1"/>
          <p:nvPr/>
        </p:nvSpPr>
        <p:spPr>
          <a:xfrm>
            <a:off x="9879060" y="1385553"/>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9Slide04 SVNSantis" panose="02000000000000000000" pitchFamily="2" charset="0"/>
                <a:ea typeface="+mn-ea"/>
                <a:cs typeface="+mn-cs"/>
              </a:rPr>
              <a:t>2</a:t>
            </a:r>
            <a:endParaRPr kumimoji="0" lang="vi-VN" sz="4400" b="0" i="0" u="none" strike="noStrike" kern="1200" cap="none" spc="0" normalizeH="0" baseline="0" noProof="0">
              <a:ln>
                <a:noFill/>
              </a:ln>
              <a:solidFill>
                <a:prstClr val="black"/>
              </a:solidFill>
              <a:effectLst/>
              <a:uLnTx/>
              <a:uFillTx/>
              <a:latin typeface="#9Slide04 SVNSantis" panose="02000000000000000000" pitchFamily="2" charset="0"/>
              <a:ea typeface="+mn-ea"/>
              <a:cs typeface="+mn-cs"/>
            </a:endParaRPr>
          </a:p>
        </p:txBody>
      </p:sp>
      <p:sp>
        <p:nvSpPr>
          <p:cNvPr id="8" name="Hộp Văn bản 7">
            <a:extLst>
              <a:ext uri="{FF2B5EF4-FFF2-40B4-BE49-F238E27FC236}">
                <a16:creationId xmlns:a16="http://schemas.microsoft.com/office/drawing/2014/main" id="{AC92F8F2-3DAC-E82A-ABC0-9E23123774C3}"/>
              </a:ext>
            </a:extLst>
          </p:cNvPr>
          <p:cNvSpPr txBox="1"/>
          <p:nvPr/>
        </p:nvSpPr>
        <p:spPr>
          <a:xfrm>
            <a:off x="11158264" y="1426146"/>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9Slide04 SVNSantis" panose="02000000000000000000" pitchFamily="2" charset="0"/>
                <a:ea typeface="+mn-ea"/>
                <a:cs typeface="+mn-cs"/>
              </a:rPr>
              <a:t>3</a:t>
            </a:r>
            <a:endParaRPr kumimoji="0" lang="vi-VN" sz="4400" b="0" i="0" u="none" strike="noStrike" kern="1200" cap="none" spc="0" normalizeH="0" baseline="0" noProof="0">
              <a:ln>
                <a:noFill/>
              </a:ln>
              <a:solidFill>
                <a:prstClr val="black"/>
              </a:solidFill>
              <a:effectLst/>
              <a:uLnTx/>
              <a:uFillTx/>
              <a:latin typeface="#9Slide04 SVNSantis" panose="02000000000000000000" pitchFamily="2" charset="0"/>
              <a:ea typeface="+mn-ea"/>
              <a:cs typeface="+mn-cs"/>
            </a:endParaRPr>
          </a:p>
        </p:txBody>
      </p:sp>
      <p:sp>
        <p:nvSpPr>
          <p:cNvPr id="11" name="Hộp Văn bản 10">
            <a:extLst>
              <a:ext uri="{FF2B5EF4-FFF2-40B4-BE49-F238E27FC236}">
                <a16:creationId xmlns:a16="http://schemas.microsoft.com/office/drawing/2014/main" id="{4246B619-11CF-AD55-75AC-6AC1B955A6D2}"/>
              </a:ext>
            </a:extLst>
          </p:cNvPr>
          <p:cNvSpPr txBox="1"/>
          <p:nvPr/>
        </p:nvSpPr>
        <p:spPr>
          <a:xfrm>
            <a:off x="587721" y="2397306"/>
            <a:ext cx="68928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i="0" u="none" strike="noStrike" dirty="0">
                <a:solidFill>
                  <a:schemeClr val="bg1"/>
                </a:solidFill>
                <a:effectLst/>
                <a:latin typeface="#9Slide03 Encode Sans Semi Expa" panose="00000505000000000000" pitchFamily="2" charset="0"/>
              </a:rPr>
              <a:t>Một nhóm nghiên cứu muốn kiểm tra tác động của một chất phụ gia cụ thể lên tốc độ tăng trưởng của cây trồng.</a:t>
            </a:r>
            <a:endParaRPr kumimoji="0" lang="en-US" b="1" i="0" u="none" strike="noStrike" kern="1200" cap="none" spc="0" normalizeH="0" baseline="0" noProof="0" dirty="0">
              <a:ln>
                <a:noFill/>
              </a:ln>
              <a:solidFill>
                <a:schemeClr val="bg1"/>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p:txBody>
      </p:sp>
      <p:sp>
        <p:nvSpPr>
          <p:cNvPr id="12" name="Hộp Văn bản 11">
            <a:extLst>
              <a:ext uri="{FF2B5EF4-FFF2-40B4-BE49-F238E27FC236}">
                <a16:creationId xmlns:a16="http://schemas.microsoft.com/office/drawing/2014/main" id="{145D0E10-3067-E35A-DE15-9DBD83EEE22E}"/>
              </a:ext>
            </a:extLst>
          </p:cNvPr>
          <p:cNvSpPr txBox="1"/>
          <p:nvPr/>
        </p:nvSpPr>
        <p:spPr>
          <a:xfrm>
            <a:off x="587721" y="1858064"/>
            <a:ext cx="47712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2">
                    <a:lumMod val="60000"/>
                    <a:lumOff val="40000"/>
                  </a:schemeClr>
                </a:solidFill>
                <a:effectLst/>
                <a:uLnTx/>
                <a:uFillTx/>
                <a:latin typeface="#9Slide03 Encode Sans Semi Expa" panose="00000505000000000000" pitchFamily="2" charset="0"/>
                <a:ea typeface="+mn-ea"/>
                <a:cs typeface="#9Slide03 Arima Madurai ExtraBo" panose="00000900000000000000" pitchFamily="2" charset="0"/>
              </a:rPr>
              <a:t>Trong </a:t>
            </a:r>
            <a:r>
              <a:rPr kumimoji="0" lang="en-US" sz="2400" b="1" i="0" u="none" strike="noStrike" kern="1200" cap="none" spc="0" normalizeH="0" baseline="0" noProof="0" dirty="0" err="1">
                <a:ln>
                  <a:noFill/>
                </a:ln>
                <a:solidFill>
                  <a:schemeClr val="accent2">
                    <a:lumMod val="60000"/>
                    <a:lumOff val="40000"/>
                  </a:schemeClr>
                </a:solidFill>
                <a:effectLst/>
                <a:uLnTx/>
                <a:uFillTx/>
                <a:latin typeface="#9Slide03 Encode Sans Semi Expa" panose="00000505000000000000" pitchFamily="2" charset="0"/>
                <a:ea typeface="+mn-ea"/>
                <a:cs typeface="#9Slide03 Arima Madurai ExtraBo" panose="00000900000000000000" pitchFamily="2" charset="0"/>
              </a:rPr>
              <a:t>phòng</a:t>
            </a:r>
            <a:r>
              <a:rPr kumimoji="0" lang="en-US" sz="2400" b="1" i="0" u="none" strike="noStrike" kern="1200" cap="none" spc="0" normalizeH="0" baseline="0" noProof="0" dirty="0">
                <a:ln>
                  <a:noFill/>
                </a:ln>
                <a:solidFill>
                  <a:schemeClr val="accent2">
                    <a:lumMod val="60000"/>
                    <a:lumOff val="40000"/>
                  </a:schemeClr>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400" b="1" i="0" u="none" strike="noStrike" kern="1200" cap="none" spc="0" normalizeH="0" baseline="0" noProof="0" dirty="0" err="1">
                <a:ln>
                  <a:noFill/>
                </a:ln>
                <a:solidFill>
                  <a:schemeClr val="accent2">
                    <a:lumMod val="60000"/>
                    <a:lumOff val="40000"/>
                  </a:schemeClr>
                </a:solidFill>
                <a:effectLst/>
                <a:uLnTx/>
                <a:uFillTx/>
                <a:latin typeface="#9Slide03 Encode Sans Semi Expa" panose="00000505000000000000" pitchFamily="2" charset="0"/>
                <a:ea typeface="+mn-ea"/>
                <a:cs typeface="#9Slide03 Arima Madurai ExtraBo" panose="00000900000000000000" pitchFamily="2" charset="0"/>
              </a:rPr>
              <a:t>thí</a:t>
            </a:r>
            <a:r>
              <a:rPr kumimoji="0" lang="en-US" sz="2400" b="1" i="0" u="none" strike="noStrike" kern="1200" cap="none" spc="0" normalizeH="0" baseline="0" noProof="0" dirty="0">
                <a:ln>
                  <a:noFill/>
                </a:ln>
                <a:solidFill>
                  <a:schemeClr val="accent2">
                    <a:lumMod val="60000"/>
                    <a:lumOff val="40000"/>
                  </a:schemeClr>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400" b="1" i="0" u="none" strike="noStrike" kern="1200" cap="none" spc="0" normalizeH="0" baseline="0" noProof="0" dirty="0" err="1">
                <a:ln>
                  <a:noFill/>
                </a:ln>
                <a:solidFill>
                  <a:schemeClr val="accent2">
                    <a:lumMod val="60000"/>
                    <a:lumOff val="40000"/>
                  </a:schemeClr>
                </a:solidFill>
                <a:effectLst/>
                <a:uLnTx/>
                <a:uFillTx/>
                <a:latin typeface="#9Slide03 Encode Sans Semi Expa" panose="00000505000000000000" pitchFamily="2" charset="0"/>
                <a:ea typeface="+mn-ea"/>
                <a:cs typeface="#9Slide03 Arima Madurai ExtraBo" panose="00000900000000000000" pitchFamily="2" charset="0"/>
              </a:rPr>
              <a:t>nghiệm</a:t>
            </a:r>
            <a:endParaRPr kumimoji="0" lang="vi-VN" sz="2400" b="1" i="0" u="none" strike="noStrike" kern="1200" cap="none" spc="0" normalizeH="0" baseline="0" noProof="0" dirty="0">
              <a:ln>
                <a:noFill/>
              </a:ln>
              <a:solidFill>
                <a:schemeClr val="accent2">
                  <a:lumMod val="60000"/>
                  <a:lumOff val="40000"/>
                </a:schemeClr>
              </a:solidFill>
              <a:effectLst/>
              <a:uLnTx/>
              <a:uFillTx/>
              <a:latin typeface="#9Slide03 Encode Sans Semi Expa" panose="00000505000000000000" pitchFamily="2" charset="0"/>
              <a:ea typeface="+mn-ea"/>
              <a:cs typeface="#9Slide03 Arima Madurai ExtraBo" panose="00000900000000000000" pitchFamily="2" charset="0"/>
            </a:endParaRPr>
          </a:p>
        </p:txBody>
      </p:sp>
      <p:cxnSp>
        <p:nvCxnSpPr>
          <p:cNvPr id="13" name="Đường nối Thẳng 12">
            <a:extLst>
              <a:ext uri="{FF2B5EF4-FFF2-40B4-BE49-F238E27FC236}">
                <a16:creationId xmlns:a16="http://schemas.microsoft.com/office/drawing/2014/main" id="{B5B2BEEB-1933-6748-F26C-9AB40ACDB982}"/>
              </a:ext>
            </a:extLst>
          </p:cNvPr>
          <p:cNvCxnSpPr>
            <a:cxnSpLocks/>
          </p:cNvCxnSpPr>
          <p:nvPr/>
        </p:nvCxnSpPr>
        <p:spPr>
          <a:xfrm>
            <a:off x="799941" y="3551692"/>
            <a:ext cx="0" cy="286936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4" name="Hình Bầu dục 13">
            <a:extLst>
              <a:ext uri="{FF2B5EF4-FFF2-40B4-BE49-F238E27FC236}">
                <a16:creationId xmlns:a16="http://schemas.microsoft.com/office/drawing/2014/main" id="{E70D2519-541E-1875-6115-C064C7A06FAD}"/>
              </a:ext>
            </a:extLst>
          </p:cNvPr>
          <p:cNvSpPr/>
          <p:nvPr/>
        </p:nvSpPr>
        <p:spPr>
          <a:xfrm>
            <a:off x="756436" y="3367654"/>
            <a:ext cx="122692" cy="1226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 name="Hộp Văn bản 1">
            <a:extLst>
              <a:ext uri="{FF2B5EF4-FFF2-40B4-BE49-F238E27FC236}">
                <a16:creationId xmlns:a16="http://schemas.microsoft.com/office/drawing/2014/main" id="{49CD6BD0-91AF-1217-40A1-2C6DF4823CD5}"/>
              </a:ext>
            </a:extLst>
          </p:cNvPr>
          <p:cNvSpPr txBox="1"/>
          <p:nvPr/>
        </p:nvSpPr>
        <p:spPr>
          <a:xfrm>
            <a:off x="444817" y="280185"/>
            <a:ext cx="477122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NƠI THỰC NGHIỆM</a:t>
            </a:r>
            <a:endParaRPr kumimoji="0" lang="vi-VN"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16" name="Hộp Văn bản 15">
            <a:extLst>
              <a:ext uri="{FF2B5EF4-FFF2-40B4-BE49-F238E27FC236}">
                <a16:creationId xmlns:a16="http://schemas.microsoft.com/office/drawing/2014/main" id="{5C2800F7-C4F1-0C1D-C844-D64D09146B0E}"/>
              </a:ext>
            </a:extLst>
          </p:cNvPr>
          <p:cNvSpPr txBox="1"/>
          <p:nvPr/>
        </p:nvSpPr>
        <p:spPr>
          <a:xfrm>
            <a:off x="879127" y="3250437"/>
            <a:ext cx="6601427" cy="3416320"/>
          </a:xfrm>
          <a:prstGeom prst="rect">
            <a:avLst/>
          </a:prstGeom>
          <a:noFill/>
        </p:spPr>
        <p:txBody>
          <a:bodyPr wrap="square">
            <a:spAutoFit/>
          </a:bodyPr>
          <a:lstStyle/>
          <a:p>
            <a:pPr marL="285750" indent="-285750">
              <a:buFont typeface="Arial" panose="020B0604020202020204" pitchFamily="34" charset="0"/>
              <a:buChar char="•"/>
            </a:pPr>
            <a:r>
              <a:rPr lang="vi-VN" b="1" dirty="0">
                <a:solidFill>
                  <a:schemeClr val="accent2">
                    <a:lumMod val="60000"/>
                    <a:lumOff val="40000"/>
                  </a:schemeClr>
                </a:solidFill>
              </a:rPr>
              <a:t>Chuẩn bị: </a:t>
            </a:r>
            <a:r>
              <a:rPr lang="vi-VN" dirty="0">
                <a:solidFill>
                  <a:schemeClr val="bg1"/>
                </a:solidFill>
              </a:rPr>
              <a:t>Chuẩn bị các mẫu cây trồng cùng loại và cùng tuổi để đảm bảo tính nhất quán. Họ cũng chuẩn bị dung dịch chứa chất phụ gia cần nghiên cứu.</a:t>
            </a:r>
          </a:p>
          <a:p>
            <a:pPr marL="285750" indent="-285750">
              <a:buFont typeface="Arial" panose="020B0604020202020204" pitchFamily="34" charset="0"/>
              <a:buChar char="•"/>
            </a:pPr>
            <a:endParaRPr lang="vi-VN" dirty="0">
              <a:solidFill>
                <a:schemeClr val="bg1"/>
              </a:solidFill>
            </a:endParaRPr>
          </a:p>
          <a:p>
            <a:pPr marL="285750" indent="-285750">
              <a:buFont typeface="Arial" panose="020B0604020202020204" pitchFamily="34" charset="0"/>
              <a:buChar char="•"/>
            </a:pPr>
            <a:r>
              <a:rPr lang="vi-VN" dirty="0">
                <a:solidFill>
                  <a:schemeClr val="accent2">
                    <a:lumMod val="60000"/>
                    <a:lumOff val="40000"/>
                  </a:schemeClr>
                </a:solidFill>
              </a:rPr>
              <a:t>Chia nhóm: </a:t>
            </a:r>
            <a:r>
              <a:rPr lang="vi-VN" dirty="0">
                <a:solidFill>
                  <a:schemeClr val="bg1"/>
                </a:solidFill>
              </a:rPr>
              <a:t>Các cây trồng được chia thành hai nhóm - một nhóm được xử lý với dung dịch chứa chất phụ gia, và một nhóm kiểm soát không nhận bất kỳ xử lý nào.</a:t>
            </a:r>
          </a:p>
          <a:p>
            <a:pPr marL="285750" indent="-285750">
              <a:buFont typeface="Arial" panose="020B0604020202020204" pitchFamily="34" charset="0"/>
              <a:buChar char="•"/>
            </a:pPr>
            <a:endParaRPr lang="vi-VN" dirty="0">
              <a:solidFill>
                <a:schemeClr val="bg1"/>
              </a:solidFill>
            </a:endParaRPr>
          </a:p>
          <a:p>
            <a:pPr marL="285750" indent="-285750">
              <a:buFont typeface="Arial" panose="020B0604020202020204" pitchFamily="34" charset="0"/>
              <a:buChar char="•"/>
            </a:pPr>
            <a:r>
              <a:rPr lang="vi-VN" dirty="0">
                <a:solidFill>
                  <a:schemeClr val="accent2">
                    <a:lumMod val="60000"/>
                    <a:lumOff val="40000"/>
                  </a:schemeClr>
                </a:solidFill>
              </a:rPr>
              <a:t>Áp dụng chất phụ gia: </a:t>
            </a:r>
            <a:r>
              <a:rPr lang="vi-VN" dirty="0">
                <a:solidFill>
                  <a:prstClr val="white"/>
                </a:solidFill>
              </a:rPr>
              <a:t>Nhóm nghiên cứu tưới cây của nhóm xử lý bằng dung dịch chứa chất phụ gia theo mức liều xác định. Nhóm kiểm soát chỉ nhận nước thông thường.</a:t>
            </a:r>
          </a:p>
          <a:p>
            <a:pPr marL="285750" indent="-285750">
              <a:buFont typeface="Arial" panose="020B0604020202020204" pitchFamily="34" charset="0"/>
              <a:buChar char="•"/>
            </a:pPr>
            <a:endParaRPr lang="vi-VN" dirty="0">
              <a:solidFill>
                <a:schemeClr val="bg1"/>
              </a:solidFill>
            </a:endParaRPr>
          </a:p>
        </p:txBody>
      </p:sp>
    </p:spTree>
    <p:extLst>
      <p:ext uri="{BB962C8B-B14F-4D97-AF65-F5344CB8AC3E}">
        <p14:creationId xmlns:p14="http://schemas.microsoft.com/office/powerpoint/2010/main" val="35256478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16"/>
                                        </p:tgtEl>
                                      </p:cBhvr>
                                    </p:animEffect>
                                    <p:anim calcmode="lin" valueType="num">
                                      <p:cBhvr>
                                        <p:cTn id="7" dur="1000"/>
                                        <p:tgtEl>
                                          <p:spTgt spid="16"/>
                                        </p:tgtEl>
                                        <p:attrNameLst>
                                          <p:attrName>ppt_x</p:attrName>
                                        </p:attrNameLst>
                                      </p:cBhvr>
                                      <p:tavLst>
                                        <p:tav tm="0">
                                          <p:val>
                                            <p:strVal val="ppt_x"/>
                                          </p:val>
                                        </p:tav>
                                        <p:tav tm="100000">
                                          <p:val>
                                            <p:strVal val="ppt_x"/>
                                          </p:val>
                                        </p:tav>
                                      </p:tavLst>
                                    </p:anim>
                                    <p:anim calcmode="lin" valueType="num">
                                      <p:cBhvr>
                                        <p:cTn id="8" dur="1000"/>
                                        <p:tgtEl>
                                          <p:spTgt spid="16"/>
                                        </p:tgtEl>
                                        <p:attrNameLst>
                                          <p:attrName>ppt_y</p:attrName>
                                        </p:attrNameLst>
                                      </p:cBhvr>
                                      <p:tavLst>
                                        <p:tav tm="0">
                                          <p:val>
                                            <p:strVal val="ppt_y"/>
                                          </p:val>
                                        </p:tav>
                                        <p:tav tm="100000">
                                          <p:val>
                                            <p:strVal val="ppt_y-.1"/>
                                          </p:val>
                                        </p:tav>
                                      </p:tavLst>
                                    </p:anim>
                                    <p:set>
                                      <p:cBhvr>
                                        <p:cTn id="9"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8D0EDD58-20F7-ED3F-7722-9DCFC797ACAB}"/>
              </a:ext>
            </a:extLst>
          </p:cNvPr>
          <p:cNvCxnSpPr>
            <a:cxnSpLocks/>
          </p:cNvCxnSpPr>
          <p:nvPr/>
        </p:nvCxnSpPr>
        <p:spPr>
          <a:xfrm>
            <a:off x="444817" y="970280"/>
            <a:ext cx="116376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Hình chữ nhật 3">
            <a:extLst>
              <a:ext uri="{FF2B5EF4-FFF2-40B4-BE49-F238E27FC236}">
                <a16:creationId xmlns:a16="http://schemas.microsoft.com/office/drawing/2014/main" id="{16160DA6-6C0A-A9EB-8B34-F3940FB18E13}"/>
              </a:ext>
            </a:extLst>
          </p:cNvPr>
          <p:cNvSpPr/>
          <p:nvPr/>
        </p:nvSpPr>
        <p:spPr>
          <a:xfrm>
            <a:off x="444817" y="1828799"/>
            <a:ext cx="7197501" cy="47490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pic>
        <p:nvPicPr>
          <p:cNvPr id="8194" name="Picture 2">
            <a:extLst>
              <a:ext uri="{FF2B5EF4-FFF2-40B4-BE49-F238E27FC236}">
                <a16:creationId xmlns:a16="http://schemas.microsoft.com/office/drawing/2014/main" id="{455EF999-9FD0-84C1-703D-8FFE26CB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515" r="17515"/>
          <a:stretch/>
        </p:blipFill>
        <p:spPr bwMode="auto">
          <a:xfrm>
            <a:off x="7623460" y="2190506"/>
            <a:ext cx="4568540" cy="4691990"/>
          </a:xfrm>
          <a:prstGeom prst="rect">
            <a:avLst/>
          </a:prstGeom>
          <a:noFill/>
          <a:extLst>
            <a:ext uri="{909E8E84-426E-40DD-AFC4-6F175D3DCCD1}">
              <a14:hiddenFill xmlns:a14="http://schemas.microsoft.com/office/drawing/2010/main">
                <a:solidFill>
                  <a:srgbClr val="FFFFFF"/>
                </a:solidFill>
              </a14:hiddenFill>
            </a:ext>
          </a:extLst>
        </p:spPr>
      </p:pic>
      <p:sp>
        <p:nvSpPr>
          <p:cNvPr id="5" name="Hình chữ nhật 4">
            <a:extLst>
              <a:ext uri="{FF2B5EF4-FFF2-40B4-BE49-F238E27FC236}">
                <a16:creationId xmlns:a16="http://schemas.microsoft.com/office/drawing/2014/main" id="{20951BC6-82A6-B7DC-6BE9-41883E149949}"/>
              </a:ext>
            </a:extLst>
          </p:cNvPr>
          <p:cNvSpPr/>
          <p:nvPr/>
        </p:nvSpPr>
        <p:spPr>
          <a:xfrm>
            <a:off x="8219807" y="943544"/>
            <a:ext cx="1264921" cy="1574800"/>
          </a:xfrm>
          <a:prstGeom prst="rect">
            <a:avLst/>
          </a:prstGeom>
          <a:solidFill>
            <a:srgbClr val="4E6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 name="Hộp Văn bản 5">
            <a:extLst>
              <a:ext uri="{FF2B5EF4-FFF2-40B4-BE49-F238E27FC236}">
                <a16:creationId xmlns:a16="http://schemas.microsoft.com/office/drawing/2014/main" id="{3D793DEA-9D87-844C-0614-2C58E43FE0EA}"/>
              </a:ext>
            </a:extLst>
          </p:cNvPr>
          <p:cNvSpPr txBox="1"/>
          <p:nvPr/>
        </p:nvSpPr>
        <p:spPr>
          <a:xfrm>
            <a:off x="8614139" y="1421065"/>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chemeClr val="bg1"/>
                </a:solidFill>
                <a:effectLst/>
                <a:uLnTx/>
                <a:uFillTx/>
                <a:latin typeface="#9Slide04 SVNSantis" panose="02000000000000000000" pitchFamily="2" charset="0"/>
                <a:ea typeface="+mn-ea"/>
                <a:cs typeface="+mn-cs"/>
              </a:rPr>
              <a:t>1</a:t>
            </a:r>
            <a:endParaRPr kumimoji="0" lang="vi-VN" sz="4400" b="0" i="0" u="none" strike="noStrike" kern="1200" cap="none" spc="0" normalizeH="0" baseline="0" noProof="0">
              <a:ln>
                <a:noFill/>
              </a:ln>
              <a:solidFill>
                <a:schemeClr val="bg1"/>
              </a:solidFill>
              <a:effectLst/>
              <a:uLnTx/>
              <a:uFillTx/>
              <a:latin typeface="#9Slide04 SVNSantis" panose="02000000000000000000" pitchFamily="2" charset="0"/>
              <a:ea typeface="+mn-ea"/>
              <a:cs typeface="+mn-cs"/>
            </a:endParaRPr>
          </a:p>
        </p:txBody>
      </p:sp>
      <p:sp>
        <p:nvSpPr>
          <p:cNvPr id="7" name="Hộp Văn bản 6">
            <a:extLst>
              <a:ext uri="{FF2B5EF4-FFF2-40B4-BE49-F238E27FC236}">
                <a16:creationId xmlns:a16="http://schemas.microsoft.com/office/drawing/2014/main" id="{C801C3A9-13F3-C929-4BE6-354F0F2C4693}"/>
              </a:ext>
            </a:extLst>
          </p:cNvPr>
          <p:cNvSpPr txBox="1"/>
          <p:nvPr/>
        </p:nvSpPr>
        <p:spPr>
          <a:xfrm>
            <a:off x="9879060" y="1385553"/>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9Slide04 SVNSantis" panose="02000000000000000000" pitchFamily="2" charset="0"/>
                <a:ea typeface="+mn-ea"/>
                <a:cs typeface="+mn-cs"/>
              </a:rPr>
              <a:t>2</a:t>
            </a:r>
            <a:endParaRPr kumimoji="0" lang="vi-VN" sz="4400" b="0" i="0" u="none" strike="noStrike" kern="1200" cap="none" spc="0" normalizeH="0" baseline="0" noProof="0" dirty="0">
              <a:ln>
                <a:noFill/>
              </a:ln>
              <a:solidFill>
                <a:prstClr val="black"/>
              </a:solidFill>
              <a:effectLst/>
              <a:uLnTx/>
              <a:uFillTx/>
              <a:latin typeface="#9Slide04 SVNSantis" panose="02000000000000000000" pitchFamily="2" charset="0"/>
              <a:ea typeface="+mn-ea"/>
              <a:cs typeface="+mn-cs"/>
            </a:endParaRPr>
          </a:p>
        </p:txBody>
      </p:sp>
      <p:sp>
        <p:nvSpPr>
          <p:cNvPr id="8" name="Hộp Văn bản 7">
            <a:extLst>
              <a:ext uri="{FF2B5EF4-FFF2-40B4-BE49-F238E27FC236}">
                <a16:creationId xmlns:a16="http://schemas.microsoft.com/office/drawing/2014/main" id="{AC92F8F2-3DAC-E82A-ABC0-9E23123774C3}"/>
              </a:ext>
            </a:extLst>
          </p:cNvPr>
          <p:cNvSpPr txBox="1"/>
          <p:nvPr/>
        </p:nvSpPr>
        <p:spPr>
          <a:xfrm>
            <a:off x="11158264" y="1426146"/>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9Slide04 SVNSantis" panose="02000000000000000000" pitchFamily="2" charset="0"/>
                <a:ea typeface="+mn-ea"/>
                <a:cs typeface="+mn-cs"/>
              </a:rPr>
              <a:t>3</a:t>
            </a:r>
            <a:endParaRPr kumimoji="0" lang="vi-VN" sz="4400" b="0" i="0" u="none" strike="noStrike" kern="1200" cap="none" spc="0" normalizeH="0" baseline="0" noProof="0">
              <a:ln>
                <a:noFill/>
              </a:ln>
              <a:solidFill>
                <a:prstClr val="black"/>
              </a:solidFill>
              <a:effectLst/>
              <a:uLnTx/>
              <a:uFillTx/>
              <a:latin typeface="#9Slide04 SVNSantis" panose="02000000000000000000" pitchFamily="2" charset="0"/>
              <a:ea typeface="+mn-ea"/>
              <a:cs typeface="+mn-cs"/>
            </a:endParaRPr>
          </a:p>
        </p:txBody>
      </p:sp>
      <p:sp>
        <p:nvSpPr>
          <p:cNvPr id="11" name="Hộp Văn bản 10">
            <a:extLst>
              <a:ext uri="{FF2B5EF4-FFF2-40B4-BE49-F238E27FC236}">
                <a16:creationId xmlns:a16="http://schemas.microsoft.com/office/drawing/2014/main" id="{4246B619-11CF-AD55-75AC-6AC1B955A6D2}"/>
              </a:ext>
            </a:extLst>
          </p:cNvPr>
          <p:cNvSpPr txBox="1"/>
          <p:nvPr/>
        </p:nvSpPr>
        <p:spPr>
          <a:xfrm>
            <a:off x="587721" y="2397306"/>
            <a:ext cx="68928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prstClr val="white"/>
                </a:solidFill>
                <a:effectLst/>
                <a:uLnTx/>
                <a:uFillTx/>
                <a:latin typeface="#9Slide03 Encode Sans Semi Expa" panose="00000505000000000000" pitchFamily="2" charset="0"/>
                <a:ea typeface="+mn-ea"/>
                <a:cs typeface="+mn-cs"/>
              </a:rPr>
              <a:t>Một nhóm nghiên cứu muốn kiểm tra tác động của một chất phụ gia cụ thể lên tốc độ tăng trưởng của cây trồng.</a:t>
            </a:r>
            <a:endParaRPr kumimoji="0" lang="en-US" sz="1800" b="1"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p:txBody>
      </p:sp>
      <p:sp>
        <p:nvSpPr>
          <p:cNvPr id="12" name="Hộp Văn bản 11">
            <a:extLst>
              <a:ext uri="{FF2B5EF4-FFF2-40B4-BE49-F238E27FC236}">
                <a16:creationId xmlns:a16="http://schemas.microsoft.com/office/drawing/2014/main" id="{145D0E10-3067-E35A-DE15-9DBD83EEE22E}"/>
              </a:ext>
            </a:extLst>
          </p:cNvPr>
          <p:cNvSpPr txBox="1"/>
          <p:nvPr/>
        </p:nvSpPr>
        <p:spPr>
          <a:xfrm>
            <a:off x="587721" y="1858064"/>
            <a:ext cx="47712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rPr>
              <a:t>Trong </a:t>
            </a:r>
            <a:r>
              <a:rPr kumimoji="0" lang="en-US" sz="2400" b="1" i="0" u="none" strike="noStrike" kern="1200" cap="none" spc="0" normalizeH="0" baseline="0" noProof="0" dirty="0" err="1">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rPr>
              <a:t>phòng</a:t>
            </a:r>
            <a:r>
              <a:rPr kumimoji="0" lang="en-US"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400" b="1" i="0" u="none" strike="noStrike" kern="1200" cap="none" spc="0" normalizeH="0" baseline="0" noProof="0" dirty="0" err="1">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rPr>
              <a:t>thí</a:t>
            </a:r>
            <a:r>
              <a:rPr kumimoji="0" lang="en-US"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rPr>
              <a:t> </a:t>
            </a:r>
            <a:r>
              <a:rPr kumimoji="0" lang="en-US" sz="2400" b="1" i="0" u="none" strike="noStrike" kern="1200" cap="none" spc="0" normalizeH="0" baseline="0" noProof="0" dirty="0" err="1">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rPr>
              <a:t>nghiệm</a:t>
            </a:r>
            <a:endParaRPr kumimoji="0" lang="vi-VN"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cxnSp>
        <p:nvCxnSpPr>
          <p:cNvPr id="13" name="Đường nối Thẳng 12">
            <a:extLst>
              <a:ext uri="{FF2B5EF4-FFF2-40B4-BE49-F238E27FC236}">
                <a16:creationId xmlns:a16="http://schemas.microsoft.com/office/drawing/2014/main" id="{B5B2BEEB-1933-6748-F26C-9AB40ACDB982}"/>
              </a:ext>
            </a:extLst>
          </p:cNvPr>
          <p:cNvCxnSpPr>
            <a:cxnSpLocks/>
          </p:cNvCxnSpPr>
          <p:nvPr/>
        </p:nvCxnSpPr>
        <p:spPr>
          <a:xfrm>
            <a:off x="799941" y="3551692"/>
            <a:ext cx="0" cy="286936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4" name="Hình Bầu dục 13">
            <a:extLst>
              <a:ext uri="{FF2B5EF4-FFF2-40B4-BE49-F238E27FC236}">
                <a16:creationId xmlns:a16="http://schemas.microsoft.com/office/drawing/2014/main" id="{E70D2519-541E-1875-6115-C064C7A06FAD}"/>
              </a:ext>
            </a:extLst>
          </p:cNvPr>
          <p:cNvSpPr/>
          <p:nvPr/>
        </p:nvSpPr>
        <p:spPr>
          <a:xfrm>
            <a:off x="756436" y="3367654"/>
            <a:ext cx="122692" cy="1226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 name="Hộp Văn bản 1">
            <a:extLst>
              <a:ext uri="{FF2B5EF4-FFF2-40B4-BE49-F238E27FC236}">
                <a16:creationId xmlns:a16="http://schemas.microsoft.com/office/drawing/2014/main" id="{49CD6BD0-91AF-1217-40A1-2C6DF4823CD5}"/>
              </a:ext>
            </a:extLst>
          </p:cNvPr>
          <p:cNvSpPr txBox="1"/>
          <p:nvPr/>
        </p:nvSpPr>
        <p:spPr>
          <a:xfrm>
            <a:off x="444817" y="280185"/>
            <a:ext cx="477122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NƠI THỰC NGHIỆM</a:t>
            </a:r>
            <a:endParaRPr kumimoji="0" lang="vi-VN"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16" name="Hộp Văn bản 15">
            <a:extLst>
              <a:ext uri="{FF2B5EF4-FFF2-40B4-BE49-F238E27FC236}">
                <a16:creationId xmlns:a16="http://schemas.microsoft.com/office/drawing/2014/main" id="{5C2800F7-C4F1-0C1D-C844-D64D09146B0E}"/>
              </a:ext>
            </a:extLst>
          </p:cNvPr>
          <p:cNvSpPr txBox="1"/>
          <p:nvPr/>
        </p:nvSpPr>
        <p:spPr>
          <a:xfrm>
            <a:off x="879127" y="3250437"/>
            <a:ext cx="6601427" cy="3139321"/>
          </a:xfrm>
          <a:prstGeom prst="rect">
            <a:avLst/>
          </a:prstGeom>
          <a:noFill/>
        </p:spPr>
        <p:txBody>
          <a:bodyPr wrap="square">
            <a:spAutoFit/>
          </a:bodyPr>
          <a:lstStyle/>
          <a:p>
            <a:r>
              <a:rPr lang="vi-VN" b="1" dirty="0">
                <a:solidFill>
                  <a:schemeClr val="accent2">
                    <a:lumMod val="60000"/>
                    <a:lumOff val="40000"/>
                  </a:schemeClr>
                </a:solidFill>
                <a:latin typeface="#9Slide03 Encode Sans Semi Expa" panose="00000505000000000000" pitchFamily="2" charset="0"/>
              </a:rPr>
              <a:t>Quan sát và đo lường: </a:t>
            </a:r>
            <a:r>
              <a:rPr lang="vi-VN" dirty="0">
                <a:solidFill>
                  <a:schemeClr val="bg1"/>
                </a:solidFill>
                <a:latin typeface="#9Slide03 Encode Sans Semi Expa" panose="00000505000000000000" pitchFamily="2" charset="0"/>
              </a:rPr>
              <a:t>Trong suốt thời gian nghiên cứu, nhóm nghiên cứu đo lường tần suất tăng trưởng của cây trồng, chiều cao, số lượng lá và các yếu tố khác để quan sát tác động của chất phụ gia.</a:t>
            </a:r>
          </a:p>
          <a:p>
            <a:endParaRPr lang="vi-VN" dirty="0">
              <a:solidFill>
                <a:schemeClr val="bg1"/>
              </a:solidFill>
              <a:latin typeface="#9Slide03 Encode Sans Semi Expa" panose="00000505000000000000" pitchFamily="2" charset="0"/>
            </a:endParaRPr>
          </a:p>
          <a:p>
            <a:r>
              <a:rPr lang="vi-VN" b="1" dirty="0">
                <a:solidFill>
                  <a:schemeClr val="accent2">
                    <a:lumMod val="60000"/>
                    <a:lumOff val="40000"/>
                  </a:schemeClr>
                </a:solidFill>
                <a:latin typeface="#9Slide03 Encode Sans Semi Expa" panose="00000505000000000000" pitchFamily="2" charset="0"/>
              </a:rPr>
              <a:t>Phân tích kết quả: </a:t>
            </a:r>
            <a:r>
              <a:rPr lang="vi-VN" dirty="0">
                <a:solidFill>
                  <a:schemeClr val="bg1"/>
                </a:solidFill>
                <a:latin typeface="#9Slide03 Encode Sans Semi Expa" panose="00000505000000000000" pitchFamily="2" charset="0"/>
              </a:rPr>
              <a:t>Sau khi thực hiện đủ thời gian, nhóm nghiên cứu thu thập và phân tích dữ liệu để xác định sự khác biệt về tăng trưởng giữa nhóm xử lý và nhóm kiểm soát. Họ cũng xác định tính chính xác và độ tin cậy của kết quả.</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vi-VN"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9" name="Picture 2">
            <a:extLst>
              <a:ext uri="{FF2B5EF4-FFF2-40B4-BE49-F238E27FC236}">
                <a16:creationId xmlns:a16="http://schemas.microsoft.com/office/drawing/2014/main" id="{B3C44B43-C199-0452-3298-DABC7BD37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503" r="13503"/>
          <a:stretch/>
        </p:blipFill>
        <p:spPr bwMode="auto">
          <a:xfrm rot="5400000">
            <a:off x="13214433" y="2190506"/>
            <a:ext cx="4568540" cy="469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895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6">
                                            <p:txEl>
                                              <p:pRg st="2" end="2"/>
                                            </p:txEl>
                                          </p:spTgt>
                                        </p:tgtEl>
                                        <p:attrNameLst>
                                          <p:attrName>style.visibility</p:attrName>
                                        </p:attrNameLst>
                                      </p:cBhvr>
                                      <p:to>
                                        <p:strVal val="visible"/>
                                      </p:to>
                                    </p:set>
                                    <p:anim calcmode="lin" valueType="num">
                                      <p:cBhvr additive="base">
                                        <p:cTn id="1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8D0EDD58-20F7-ED3F-7722-9DCFC797ACAB}"/>
              </a:ext>
            </a:extLst>
          </p:cNvPr>
          <p:cNvCxnSpPr>
            <a:cxnSpLocks/>
          </p:cNvCxnSpPr>
          <p:nvPr/>
        </p:nvCxnSpPr>
        <p:spPr>
          <a:xfrm>
            <a:off x="444817" y="970280"/>
            <a:ext cx="116376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Hình chữ nhật 3">
            <a:extLst>
              <a:ext uri="{FF2B5EF4-FFF2-40B4-BE49-F238E27FC236}">
                <a16:creationId xmlns:a16="http://schemas.microsoft.com/office/drawing/2014/main" id="{16160DA6-6C0A-A9EB-8B34-F3940FB18E13}"/>
              </a:ext>
            </a:extLst>
          </p:cNvPr>
          <p:cNvSpPr/>
          <p:nvPr/>
        </p:nvSpPr>
        <p:spPr>
          <a:xfrm>
            <a:off x="444817" y="1828799"/>
            <a:ext cx="7197501" cy="47490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pic>
        <p:nvPicPr>
          <p:cNvPr id="8194" name="Picture 2">
            <a:extLst>
              <a:ext uri="{FF2B5EF4-FFF2-40B4-BE49-F238E27FC236}">
                <a16:creationId xmlns:a16="http://schemas.microsoft.com/office/drawing/2014/main" id="{455EF999-9FD0-84C1-703D-8FFE26CB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503" r="13503"/>
          <a:stretch/>
        </p:blipFill>
        <p:spPr bwMode="auto">
          <a:xfrm>
            <a:off x="7623460" y="2190506"/>
            <a:ext cx="4568540" cy="4691990"/>
          </a:xfrm>
          <a:prstGeom prst="rect">
            <a:avLst/>
          </a:prstGeom>
          <a:noFill/>
          <a:extLst>
            <a:ext uri="{909E8E84-426E-40DD-AFC4-6F175D3DCCD1}">
              <a14:hiddenFill xmlns:a14="http://schemas.microsoft.com/office/drawing/2010/main">
                <a:solidFill>
                  <a:srgbClr val="FFFFFF"/>
                </a:solidFill>
              </a14:hiddenFill>
            </a:ext>
          </a:extLst>
        </p:spPr>
      </p:pic>
      <p:sp>
        <p:nvSpPr>
          <p:cNvPr id="5" name="Hình chữ nhật 4">
            <a:extLst>
              <a:ext uri="{FF2B5EF4-FFF2-40B4-BE49-F238E27FC236}">
                <a16:creationId xmlns:a16="http://schemas.microsoft.com/office/drawing/2014/main" id="{20951BC6-82A6-B7DC-6BE9-41883E149949}"/>
              </a:ext>
            </a:extLst>
          </p:cNvPr>
          <p:cNvSpPr/>
          <p:nvPr/>
        </p:nvSpPr>
        <p:spPr>
          <a:xfrm>
            <a:off x="9512422" y="982873"/>
            <a:ext cx="1264921" cy="1574800"/>
          </a:xfrm>
          <a:prstGeom prst="rect">
            <a:avLst/>
          </a:prstGeom>
          <a:solidFill>
            <a:srgbClr val="4E6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 name="Hộp Văn bản 5">
            <a:extLst>
              <a:ext uri="{FF2B5EF4-FFF2-40B4-BE49-F238E27FC236}">
                <a16:creationId xmlns:a16="http://schemas.microsoft.com/office/drawing/2014/main" id="{3D793DEA-9D87-844C-0614-2C58E43FE0EA}"/>
              </a:ext>
            </a:extLst>
          </p:cNvPr>
          <p:cNvSpPr txBox="1"/>
          <p:nvPr/>
        </p:nvSpPr>
        <p:spPr>
          <a:xfrm>
            <a:off x="8614139" y="1421065"/>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rPr>
              <a:t>1</a:t>
            </a:r>
            <a:endParaRPr kumimoji="0" lang="vi-VN"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endParaRPr>
          </a:p>
        </p:txBody>
      </p:sp>
      <p:sp>
        <p:nvSpPr>
          <p:cNvPr id="7" name="Hộp Văn bản 6">
            <a:extLst>
              <a:ext uri="{FF2B5EF4-FFF2-40B4-BE49-F238E27FC236}">
                <a16:creationId xmlns:a16="http://schemas.microsoft.com/office/drawing/2014/main" id="{C801C3A9-13F3-C929-4BE6-354F0F2C4693}"/>
              </a:ext>
            </a:extLst>
          </p:cNvPr>
          <p:cNvSpPr txBox="1"/>
          <p:nvPr/>
        </p:nvSpPr>
        <p:spPr>
          <a:xfrm>
            <a:off x="9879060" y="1385553"/>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9Slide04 SVNSantis" panose="02000000000000000000" pitchFamily="2" charset="0"/>
                <a:ea typeface="+mn-ea"/>
                <a:cs typeface="+mn-cs"/>
              </a:rPr>
              <a:t>2</a:t>
            </a:r>
            <a:endParaRPr kumimoji="0" lang="vi-VN" sz="4400" b="0" i="0" u="none" strike="noStrike" kern="1200" cap="none" spc="0" normalizeH="0" baseline="0" noProof="0" dirty="0">
              <a:ln>
                <a:noFill/>
              </a:ln>
              <a:solidFill>
                <a:schemeClr val="bg1"/>
              </a:solidFill>
              <a:effectLst/>
              <a:uLnTx/>
              <a:uFillTx/>
              <a:latin typeface="#9Slide04 SVNSantis" panose="02000000000000000000" pitchFamily="2" charset="0"/>
              <a:ea typeface="+mn-ea"/>
              <a:cs typeface="+mn-cs"/>
            </a:endParaRPr>
          </a:p>
        </p:txBody>
      </p:sp>
      <p:sp>
        <p:nvSpPr>
          <p:cNvPr id="8" name="Hộp Văn bản 7">
            <a:extLst>
              <a:ext uri="{FF2B5EF4-FFF2-40B4-BE49-F238E27FC236}">
                <a16:creationId xmlns:a16="http://schemas.microsoft.com/office/drawing/2014/main" id="{AC92F8F2-3DAC-E82A-ABC0-9E23123774C3}"/>
              </a:ext>
            </a:extLst>
          </p:cNvPr>
          <p:cNvSpPr txBox="1"/>
          <p:nvPr/>
        </p:nvSpPr>
        <p:spPr>
          <a:xfrm>
            <a:off x="11158264" y="1426146"/>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9Slide04 SVNSantis" panose="02000000000000000000" pitchFamily="2" charset="0"/>
                <a:ea typeface="+mn-ea"/>
                <a:cs typeface="+mn-cs"/>
              </a:rPr>
              <a:t>3</a:t>
            </a:r>
            <a:endParaRPr kumimoji="0" lang="vi-VN" sz="4400" b="0" i="0" u="none" strike="noStrike" kern="1200" cap="none" spc="0" normalizeH="0" baseline="0" noProof="0">
              <a:ln>
                <a:noFill/>
              </a:ln>
              <a:solidFill>
                <a:prstClr val="black"/>
              </a:solidFill>
              <a:effectLst/>
              <a:uLnTx/>
              <a:uFillTx/>
              <a:latin typeface="#9Slide04 SVNSantis" panose="02000000000000000000" pitchFamily="2" charset="0"/>
              <a:ea typeface="+mn-ea"/>
              <a:cs typeface="+mn-cs"/>
            </a:endParaRPr>
          </a:p>
        </p:txBody>
      </p:sp>
      <p:sp>
        <p:nvSpPr>
          <p:cNvPr id="11" name="Hộp Văn bản 10">
            <a:extLst>
              <a:ext uri="{FF2B5EF4-FFF2-40B4-BE49-F238E27FC236}">
                <a16:creationId xmlns:a16="http://schemas.microsoft.com/office/drawing/2014/main" id="{4246B619-11CF-AD55-75AC-6AC1B955A6D2}"/>
              </a:ext>
            </a:extLst>
          </p:cNvPr>
          <p:cNvSpPr txBox="1"/>
          <p:nvPr/>
        </p:nvSpPr>
        <p:spPr>
          <a:xfrm>
            <a:off x="587721" y="2397306"/>
            <a:ext cx="689283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000" b="1" dirty="0">
                <a:solidFill>
                  <a:schemeClr val="bg1"/>
                </a:solidFill>
                <a:latin typeface="#9Slide03 Encode Sans Semi Expa" panose="00000505000000000000" pitchFamily="2" charset="0"/>
              </a:rPr>
              <a:t>N</a:t>
            </a:r>
            <a:r>
              <a:rPr lang="vi-VN" sz="2000" b="1" i="0" u="none" strike="noStrike" dirty="0">
                <a:solidFill>
                  <a:schemeClr val="bg1"/>
                </a:solidFill>
                <a:effectLst/>
                <a:latin typeface="#9Slide03 Encode Sans Semi Expa" panose="00000505000000000000" pitchFamily="2" charset="0"/>
              </a:rPr>
              <a:t>ghiên cứu tác động của ô nhiễm không khí đến chất lượng không khí trong một thành phố cụ thể.</a:t>
            </a:r>
            <a:endParaRPr kumimoji="0" lang="en-US" sz="2000" b="1" i="0" u="none" strike="noStrike" kern="1200" cap="none" spc="0" normalizeH="0" baseline="0" noProof="0" dirty="0">
              <a:ln>
                <a:noFill/>
              </a:ln>
              <a:solidFill>
                <a:schemeClr val="bg1"/>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p:txBody>
      </p:sp>
      <p:sp>
        <p:nvSpPr>
          <p:cNvPr id="12" name="Hộp Văn bản 11">
            <a:extLst>
              <a:ext uri="{FF2B5EF4-FFF2-40B4-BE49-F238E27FC236}">
                <a16:creationId xmlns:a16="http://schemas.microsoft.com/office/drawing/2014/main" id="{145D0E10-3067-E35A-DE15-9DBD83EEE22E}"/>
              </a:ext>
            </a:extLst>
          </p:cNvPr>
          <p:cNvSpPr txBox="1"/>
          <p:nvPr/>
        </p:nvSpPr>
        <p:spPr>
          <a:xfrm>
            <a:off x="587721" y="1858064"/>
            <a:ext cx="47712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rPr>
              <a:t>TẠI HIỆN TRƯỜNG</a:t>
            </a:r>
            <a:endParaRPr kumimoji="0" lang="vi-VN"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cxnSp>
        <p:nvCxnSpPr>
          <p:cNvPr id="13" name="Đường nối Thẳng 12">
            <a:extLst>
              <a:ext uri="{FF2B5EF4-FFF2-40B4-BE49-F238E27FC236}">
                <a16:creationId xmlns:a16="http://schemas.microsoft.com/office/drawing/2014/main" id="{B5B2BEEB-1933-6748-F26C-9AB40ACDB982}"/>
              </a:ext>
            </a:extLst>
          </p:cNvPr>
          <p:cNvCxnSpPr>
            <a:cxnSpLocks/>
          </p:cNvCxnSpPr>
          <p:nvPr/>
        </p:nvCxnSpPr>
        <p:spPr>
          <a:xfrm>
            <a:off x="799941" y="3551692"/>
            <a:ext cx="0" cy="286936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4" name="Hình Bầu dục 13">
            <a:extLst>
              <a:ext uri="{FF2B5EF4-FFF2-40B4-BE49-F238E27FC236}">
                <a16:creationId xmlns:a16="http://schemas.microsoft.com/office/drawing/2014/main" id="{E70D2519-541E-1875-6115-C064C7A06FAD}"/>
              </a:ext>
            </a:extLst>
          </p:cNvPr>
          <p:cNvSpPr/>
          <p:nvPr/>
        </p:nvSpPr>
        <p:spPr>
          <a:xfrm>
            <a:off x="756436" y="3367654"/>
            <a:ext cx="122692" cy="1226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 name="Hộp Văn bản 1">
            <a:extLst>
              <a:ext uri="{FF2B5EF4-FFF2-40B4-BE49-F238E27FC236}">
                <a16:creationId xmlns:a16="http://schemas.microsoft.com/office/drawing/2014/main" id="{49CD6BD0-91AF-1217-40A1-2C6DF4823CD5}"/>
              </a:ext>
            </a:extLst>
          </p:cNvPr>
          <p:cNvSpPr txBox="1"/>
          <p:nvPr/>
        </p:nvSpPr>
        <p:spPr>
          <a:xfrm>
            <a:off x="444817" y="280185"/>
            <a:ext cx="477122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NƠI THỰC NGHIỆM</a:t>
            </a:r>
            <a:endParaRPr kumimoji="0" lang="vi-VN"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16" name="Hộp Văn bản 15">
            <a:extLst>
              <a:ext uri="{FF2B5EF4-FFF2-40B4-BE49-F238E27FC236}">
                <a16:creationId xmlns:a16="http://schemas.microsoft.com/office/drawing/2014/main" id="{5C2800F7-C4F1-0C1D-C844-D64D09146B0E}"/>
              </a:ext>
            </a:extLst>
          </p:cNvPr>
          <p:cNvSpPr txBox="1"/>
          <p:nvPr/>
        </p:nvSpPr>
        <p:spPr>
          <a:xfrm>
            <a:off x="879129" y="3302397"/>
            <a:ext cx="6601427" cy="2585323"/>
          </a:xfrm>
          <a:prstGeom prst="rect">
            <a:avLst/>
          </a:prstGeom>
          <a:noFill/>
        </p:spPr>
        <p:txBody>
          <a:bodyPr wrap="square">
            <a:spAutoFit/>
          </a:bodyPr>
          <a:lstStyle/>
          <a:p>
            <a:pPr lvl="0"/>
            <a:r>
              <a:rPr lang="vi-VN" b="1" dirty="0">
                <a:solidFill>
                  <a:schemeClr val="accent2">
                    <a:lumMod val="60000"/>
                    <a:lumOff val="40000"/>
                  </a:schemeClr>
                </a:solidFill>
                <a:latin typeface="#9Slide03 Encode Sans Semi Expa" panose="00000505000000000000" pitchFamily="2" charset="0"/>
              </a:rPr>
              <a:t>Lựa chọn vị trí: </a:t>
            </a:r>
            <a:r>
              <a:rPr lang="vi-VN" dirty="0">
                <a:solidFill>
                  <a:schemeClr val="bg1"/>
                </a:solidFill>
                <a:latin typeface="#9Slide03 Encode Sans Semi Expa" panose="00000505000000000000" pitchFamily="2" charset="0"/>
              </a:rPr>
              <a:t>Nhóm nghiên cứu lựa chọn một số vị trí đại diện trong thành phố để đảm bảo tính đại diện cho các khu vực khác nhau có thể chịu ô nhiễm không khí khác nhau (ví dụ: khu đô thị, khu công nghiệp, khu vực nông thôn, </a:t>
            </a:r>
            <a:r>
              <a:rPr lang="vi-VN" dirty="0" err="1">
                <a:solidFill>
                  <a:schemeClr val="bg1"/>
                </a:solidFill>
                <a:latin typeface="#9Slide03 Encode Sans Semi Expa" panose="00000505000000000000" pitchFamily="2" charset="0"/>
              </a:rPr>
              <a:t>v.v</a:t>
            </a:r>
            <a:r>
              <a:rPr lang="vi-VN" dirty="0">
                <a:solidFill>
                  <a:schemeClr val="bg1"/>
                </a:solidFill>
                <a:latin typeface="#9Slide03 Encode Sans Semi Expa" panose="00000505000000000000" pitchFamily="2" charset="0"/>
              </a:rPr>
              <a:t>.).</a:t>
            </a:r>
          </a:p>
          <a:p>
            <a:pPr lvl="0"/>
            <a:endParaRPr lang="vi-VN" dirty="0">
              <a:solidFill>
                <a:schemeClr val="bg1"/>
              </a:solidFill>
              <a:latin typeface="#9Slide03 Encode Sans Semi Expa" panose="00000505000000000000" pitchFamily="2" charset="0"/>
            </a:endParaRPr>
          </a:p>
          <a:p>
            <a:pPr lvl="0"/>
            <a:r>
              <a:rPr lang="vi-VN" b="1" dirty="0">
                <a:solidFill>
                  <a:schemeClr val="accent2">
                    <a:lumMod val="60000"/>
                    <a:lumOff val="40000"/>
                  </a:schemeClr>
                </a:solidFill>
                <a:latin typeface="#9Slide03 Encode Sans Semi Expa" panose="00000505000000000000" pitchFamily="2" charset="0"/>
              </a:rPr>
              <a:t>Đặt các thiết bị đo: </a:t>
            </a:r>
            <a:r>
              <a:rPr lang="vi-VN" dirty="0">
                <a:solidFill>
                  <a:schemeClr val="bg1"/>
                </a:solidFill>
                <a:latin typeface="#9Slide03 Encode Sans Semi Expa" panose="00000505000000000000" pitchFamily="2" charset="0"/>
              </a:rPr>
              <a:t>Nhóm nghiên cứu đặt các thiết bị đo chất lượng không khí tại các vị trí đã chọn. Các thiết bị này có thể bao gồm bộ đo chất lượng không khí, máy đo khí thải, máy đo mức ô nhiễm, </a:t>
            </a:r>
            <a:r>
              <a:rPr lang="vi-VN" dirty="0" err="1">
                <a:solidFill>
                  <a:schemeClr val="bg1"/>
                </a:solidFill>
                <a:latin typeface="#9Slide03 Encode Sans Semi Expa" panose="00000505000000000000" pitchFamily="2" charset="0"/>
              </a:rPr>
              <a:t>v.v</a:t>
            </a:r>
            <a:r>
              <a:rPr lang="vi-VN" dirty="0">
                <a:solidFill>
                  <a:schemeClr val="bg1"/>
                </a:solidFill>
                <a:latin typeface="#9Slide03 Encode Sans Semi Expa" panose="00000505000000000000" pitchFamily="2" charset="0"/>
              </a:rPr>
              <a:t>.</a:t>
            </a:r>
            <a:endParaRPr kumimoji="0" lang="vi-VN" sz="1800" i="0" u="none" strike="noStrike" kern="1200" cap="none" spc="0" normalizeH="0" baseline="0" noProof="0" dirty="0">
              <a:ln>
                <a:noFill/>
              </a:ln>
              <a:solidFill>
                <a:schemeClr val="bg1"/>
              </a:solidFill>
              <a:effectLst/>
              <a:uLnTx/>
              <a:uFillTx/>
              <a:latin typeface="Arial" panose="020B0604020202020204" pitchFamily="34" charset="0"/>
            </a:endParaRPr>
          </a:p>
        </p:txBody>
      </p:sp>
      <p:pic>
        <p:nvPicPr>
          <p:cNvPr id="9" name="Picture 2">
            <a:extLst>
              <a:ext uri="{FF2B5EF4-FFF2-40B4-BE49-F238E27FC236}">
                <a16:creationId xmlns:a16="http://schemas.microsoft.com/office/drawing/2014/main" id="{EBC330C4-6ECC-8B07-DF97-F3CBD4A5F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515" r="17515"/>
          <a:stretch/>
        </p:blipFill>
        <p:spPr bwMode="auto">
          <a:xfrm rot="16200000">
            <a:off x="7594790" y="7182478"/>
            <a:ext cx="4568540" cy="469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752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anim calcmode="lin" valueType="num">
                                      <p:cBhvr additive="base">
                                        <p:cTn id="1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8D0EDD58-20F7-ED3F-7722-9DCFC797ACAB}"/>
              </a:ext>
            </a:extLst>
          </p:cNvPr>
          <p:cNvCxnSpPr>
            <a:cxnSpLocks/>
          </p:cNvCxnSpPr>
          <p:nvPr/>
        </p:nvCxnSpPr>
        <p:spPr>
          <a:xfrm>
            <a:off x="444817" y="970280"/>
            <a:ext cx="116376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Hình chữ nhật 3">
            <a:extLst>
              <a:ext uri="{FF2B5EF4-FFF2-40B4-BE49-F238E27FC236}">
                <a16:creationId xmlns:a16="http://schemas.microsoft.com/office/drawing/2014/main" id="{16160DA6-6C0A-A9EB-8B34-F3940FB18E13}"/>
              </a:ext>
            </a:extLst>
          </p:cNvPr>
          <p:cNvSpPr/>
          <p:nvPr/>
        </p:nvSpPr>
        <p:spPr>
          <a:xfrm>
            <a:off x="444817" y="1828799"/>
            <a:ext cx="7197501" cy="47490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pic>
        <p:nvPicPr>
          <p:cNvPr id="8194" name="Picture 2">
            <a:extLst>
              <a:ext uri="{FF2B5EF4-FFF2-40B4-BE49-F238E27FC236}">
                <a16:creationId xmlns:a16="http://schemas.microsoft.com/office/drawing/2014/main" id="{455EF999-9FD0-84C1-703D-8FFE26CB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503" r="13503"/>
          <a:stretch/>
        </p:blipFill>
        <p:spPr bwMode="auto">
          <a:xfrm>
            <a:off x="7623460" y="2190506"/>
            <a:ext cx="4568540" cy="4691990"/>
          </a:xfrm>
          <a:prstGeom prst="rect">
            <a:avLst/>
          </a:prstGeom>
          <a:noFill/>
          <a:extLst>
            <a:ext uri="{909E8E84-426E-40DD-AFC4-6F175D3DCCD1}">
              <a14:hiddenFill xmlns:a14="http://schemas.microsoft.com/office/drawing/2010/main">
                <a:solidFill>
                  <a:srgbClr val="FFFFFF"/>
                </a:solidFill>
              </a14:hiddenFill>
            </a:ext>
          </a:extLst>
        </p:spPr>
      </p:pic>
      <p:sp>
        <p:nvSpPr>
          <p:cNvPr id="5" name="Hình chữ nhật 4">
            <a:extLst>
              <a:ext uri="{FF2B5EF4-FFF2-40B4-BE49-F238E27FC236}">
                <a16:creationId xmlns:a16="http://schemas.microsoft.com/office/drawing/2014/main" id="{20951BC6-82A6-B7DC-6BE9-41883E149949}"/>
              </a:ext>
            </a:extLst>
          </p:cNvPr>
          <p:cNvSpPr/>
          <p:nvPr/>
        </p:nvSpPr>
        <p:spPr>
          <a:xfrm>
            <a:off x="9512422" y="982873"/>
            <a:ext cx="1264921" cy="1574800"/>
          </a:xfrm>
          <a:prstGeom prst="rect">
            <a:avLst/>
          </a:prstGeom>
          <a:solidFill>
            <a:srgbClr val="4E6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 name="Hộp Văn bản 5">
            <a:extLst>
              <a:ext uri="{FF2B5EF4-FFF2-40B4-BE49-F238E27FC236}">
                <a16:creationId xmlns:a16="http://schemas.microsoft.com/office/drawing/2014/main" id="{3D793DEA-9D87-844C-0614-2C58E43FE0EA}"/>
              </a:ext>
            </a:extLst>
          </p:cNvPr>
          <p:cNvSpPr txBox="1"/>
          <p:nvPr/>
        </p:nvSpPr>
        <p:spPr>
          <a:xfrm>
            <a:off x="8614139" y="1421065"/>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rPr>
              <a:t>1</a:t>
            </a:r>
            <a:endParaRPr kumimoji="0" lang="vi-VN"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endParaRPr>
          </a:p>
        </p:txBody>
      </p:sp>
      <p:sp>
        <p:nvSpPr>
          <p:cNvPr id="7" name="Hộp Văn bản 6">
            <a:extLst>
              <a:ext uri="{FF2B5EF4-FFF2-40B4-BE49-F238E27FC236}">
                <a16:creationId xmlns:a16="http://schemas.microsoft.com/office/drawing/2014/main" id="{C801C3A9-13F3-C929-4BE6-354F0F2C4693}"/>
              </a:ext>
            </a:extLst>
          </p:cNvPr>
          <p:cNvSpPr txBox="1"/>
          <p:nvPr/>
        </p:nvSpPr>
        <p:spPr>
          <a:xfrm>
            <a:off x="9879060" y="1385553"/>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rPr>
              <a:t>2</a:t>
            </a:r>
            <a:endParaRPr kumimoji="0" lang="vi-VN"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endParaRPr>
          </a:p>
        </p:txBody>
      </p:sp>
      <p:sp>
        <p:nvSpPr>
          <p:cNvPr id="8" name="Hộp Văn bản 7">
            <a:extLst>
              <a:ext uri="{FF2B5EF4-FFF2-40B4-BE49-F238E27FC236}">
                <a16:creationId xmlns:a16="http://schemas.microsoft.com/office/drawing/2014/main" id="{AC92F8F2-3DAC-E82A-ABC0-9E23123774C3}"/>
              </a:ext>
            </a:extLst>
          </p:cNvPr>
          <p:cNvSpPr txBox="1"/>
          <p:nvPr/>
        </p:nvSpPr>
        <p:spPr>
          <a:xfrm>
            <a:off x="11158264" y="1426146"/>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9Slide04 SVNSantis" panose="02000000000000000000" pitchFamily="2" charset="0"/>
                <a:ea typeface="+mn-ea"/>
                <a:cs typeface="+mn-cs"/>
              </a:rPr>
              <a:t>3</a:t>
            </a:r>
            <a:endParaRPr kumimoji="0" lang="vi-VN" sz="4400" b="0" i="0" u="none" strike="noStrike" kern="1200" cap="none" spc="0" normalizeH="0" baseline="0" noProof="0">
              <a:ln>
                <a:noFill/>
              </a:ln>
              <a:solidFill>
                <a:prstClr val="black"/>
              </a:solidFill>
              <a:effectLst/>
              <a:uLnTx/>
              <a:uFillTx/>
              <a:latin typeface="#9Slide04 SVNSantis" panose="02000000000000000000" pitchFamily="2" charset="0"/>
              <a:ea typeface="+mn-ea"/>
              <a:cs typeface="+mn-cs"/>
            </a:endParaRPr>
          </a:p>
        </p:txBody>
      </p:sp>
      <p:sp>
        <p:nvSpPr>
          <p:cNvPr id="11" name="Hộp Văn bản 10">
            <a:extLst>
              <a:ext uri="{FF2B5EF4-FFF2-40B4-BE49-F238E27FC236}">
                <a16:creationId xmlns:a16="http://schemas.microsoft.com/office/drawing/2014/main" id="{4246B619-11CF-AD55-75AC-6AC1B955A6D2}"/>
              </a:ext>
            </a:extLst>
          </p:cNvPr>
          <p:cNvSpPr txBox="1"/>
          <p:nvPr/>
        </p:nvSpPr>
        <p:spPr>
          <a:xfrm>
            <a:off x="587721" y="2397306"/>
            <a:ext cx="689283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000" b="1" i="0" u="none" strike="noStrike" kern="1200" cap="none" spc="0" normalizeH="0" baseline="0" noProof="0" dirty="0">
                <a:ln>
                  <a:noFill/>
                </a:ln>
                <a:solidFill>
                  <a:prstClr val="white"/>
                </a:solidFill>
                <a:effectLst/>
                <a:uLnTx/>
                <a:uFillTx/>
                <a:latin typeface="#9Slide03 Encode Sans Semi Expa" panose="00000505000000000000" pitchFamily="2" charset="0"/>
                <a:ea typeface="+mn-ea"/>
                <a:cs typeface="+mn-cs"/>
              </a:rPr>
              <a:t>Nghiên cứu tác động của ô nhiễm không khí đến chất lượng không khí trong một thành phố cụ thể.</a:t>
            </a:r>
            <a:endParaRPr kumimoji="0" lang="en-US" sz="2000" b="1" i="0" u="none" strike="noStrike" kern="1200" cap="none" spc="0" normalizeH="0" baseline="0" noProof="0" dirty="0">
              <a:ln>
                <a:noFill/>
              </a:ln>
              <a:solidFill>
                <a:prstClr val="white"/>
              </a:solidFill>
              <a:effectLst/>
              <a:uLnTx/>
              <a:uFillTx/>
              <a:latin typeface="#9Slide03 Encode Sans Semi Expa" panose="00000505000000000000" pitchFamily="2" charset="0"/>
              <a:ea typeface="Roboto" panose="020B0604020202020204" pitchFamily="2" charset="0"/>
              <a:cs typeface="Roboto" panose="020B0604020202020204" pitchFamily="2" charset="0"/>
            </a:endParaRPr>
          </a:p>
        </p:txBody>
      </p:sp>
      <p:sp>
        <p:nvSpPr>
          <p:cNvPr id="12" name="Hộp Văn bản 11">
            <a:extLst>
              <a:ext uri="{FF2B5EF4-FFF2-40B4-BE49-F238E27FC236}">
                <a16:creationId xmlns:a16="http://schemas.microsoft.com/office/drawing/2014/main" id="{145D0E10-3067-E35A-DE15-9DBD83EEE22E}"/>
              </a:ext>
            </a:extLst>
          </p:cNvPr>
          <p:cNvSpPr txBox="1"/>
          <p:nvPr/>
        </p:nvSpPr>
        <p:spPr>
          <a:xfrm>
            <a:off x="587721" y="1858064"/>
            <a:ext cx="47712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rPr>
              <a:t>TẠI HIỆN TRƯỜNG</a:t>
            </a:r>
            <a:endParaRPr kumimoji="0" lang="vi-VN"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cxnSp>
        <p:nvCxnSpPr>
          <p:cNvPr id="13" name="Đường nối Thẳng 12">
            <a:extLst>
              <a:ext uri="{FF2B5EF4-FFF2-40B4-BE49-F238E27FC236}">
                <a16:creationId xmlns:a16="http://schemas.microsoft.com/office/drawing/2014/main" id="{B5B2BEEB-1933-6748-F26C-9AB40ACDB982}"/>
              </a:ext>
            </a:extLst>
          </p:cNvPr>
          <p:cNvCxnSpPr>
            <a:cxnSpLocks/>
          </p:cNvCxnSpPr>
          <p:nvPr/>
        </p:nvCxnSpPr>
        <p:spPr>
          <a:xfrm>
            <a:off x="799941" y="3551692"/>
            <a:ext cx="0" cy="286936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4" name="Hình Bầu dục 13">
            <a:extLst>
              <a:ext uri="{FF2B5EF4-FFF2-40B4-BE49-F238E27FC236}">
                <a16:creationId xmlns:a16="http://schemas.microsoft.com/office/drawing/2014/main" id="{E70D2519-541E-1875-6115-C064C7A06FAD}"/>
              </a:ext>
            </a:extLst>
          </p:cNvPr>
          <p:cNvSpPr/>
          <p:nvPr/>
        </p:nvSpPr>
        <p:spPr>
          <a:xfrm>
            <a:off x="756436" y="3367654"/>
            <a:ext cx="122692" cy="1226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 name="Hộp Văn bản 1">
            <a:extLst>
              <a:ext uri="{FF2B5EF4-FFF2-40B4-BE49-F238E27FC236}">
                <a16:creationId xmlns:a16="http://schemas.microsoft.com/office/drawing/2014/main" id="{49CD6BD0-91AF-1217-40A1-2C6DF4823CD5}"/>
              </a:ext>
            </a:extLst>
          </p:cNvPr>
          <p:cNvSpPr txBox="1"/>
          <p:nvPr/>
        </p:nvSpPr>
        <p:spPr>
          <a:xfrm>
            <a:off x="444817" y="280185"/>
            <a:ext cx="477122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NƠI THỰC NGHIỆM</a:t>
            </a:r>
            <a:endParaRPr kumimoji="0" lang="vi-VN"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16" name="Hộp Văn bản 15">
            <a:extLst>
              <a:ext uri="{FF2B5EF4-FFF2-40B4-BE49-F238E27FC236}">
                <a16:creationId xmlns:a16="http://schemas.microsoft.com/office/drawing/2014/main" id="{5C2800F7-C4F1-0C1D-C844-D64D09146B0E}"/>
              </a:ext>
            </a:extLst>
          </p:cNvPr>
          <p:cNvSpPr txBox="1"/>
          <p:nvPr/>
        </p:nvSpPr>
        <p:spPr>
          <a:xfrm>
            <a:off x="879129" y="3302397"/>
            <a:ext cx="6601427" cy="2308324"/>
          </a:xfrm>
          <a:prstGeom prst="rect">
            <a:avLst/>
          </a:prstGeom>
          <a:noFill/>
        </p:spPr>
        <p:txBody>
          <a:bodyPr wrap="square">
            <a:spAutoFit/>
          </a:bodyPr>
          <a:lstStyle/>
          <a:p>
            <a:r>
              <a:rPr lang="vi-VN" b="1" dirty="0">
                <a:solidFill>
                  <a:schemeClr val="accent2">
                    <a:lumMod val="60000"/>
                    <a:lumOff val="40000"/>
                  </a:schemeClr>
                </a:solidFill>
              </a:rPr>
              <a:t>Quan sát và thu thập dữ liệu: </a:t>
            </a:r>
            <a:r>
              <a:rPr lang="vi-VN" dirty="0">
                <a:solidFill>
                  <a:schemeClr val="bg1"/>
                </a:solidFill>
              </a:rPr>
              <a:t>Trong suốt một khoảng thời gian cụ thể, nhóm nghiên cứu quan sát và thu thập dữ liệu về chất lượng không khí tại các vị trí đã chọn. </a:t>
            </a:r>
          </a:p>
          <a:p>
            <a:endParaRPr lang="vi-VN" dirty="0">
              <a:solidFill>
                <a:schemeClr val="bg1"/>
              </a:solidFill>
            </a:endParaRPr>
          </a:p>
          <a:p>
            <a:r>
              <a:rPr lang="vi-VN" b="1" dirty="0">
                <a:solidFill>
                  <a:schemeClr val="accent2">
                    <a:lumMod val="60000"/>
                    <a:lumOff val="40000"/>
                  </a:schemeClr>
                </a:solidFill>
              </a:rPr>
              <a:t>Phân tích và đánh giá: </a:t>
            </a:r>
            <a:r>
              <a:rPr lang="vi-VN" dirty="0">
                <a:solidFill>
                  <a:schemeClr val="bg1"/>
                </a:solidFill>
              </a:rPr>
              <a:t>Sau khi thu thập đủ dữ liệu, nhóm nghiên cứu phân tích và đánh giá kết quả để xác định mức độ ô nhiễm không khí trong các vị trí khác nhau và tác động của nó đối với chất lượng không khí</a:t>
            </a:r>
            <a:endParaRPr kumimoji="0" lang="vi-VN" sz="1800" b="0" i="0" u="none" strike="noStrike" kern="1200" cap="none" spc="0" normalizeH="0" baseline="0" noProof="0" dirty="0">
              <a:ln>
                <a:noFill/>
              </a:ln>
              <a:solidFill>
                <a:schemeClr val="bg1"/>
              </a:solidFill>
              <a:effectLst/>
              <a:uLnTx/>
              <a:uFillTx/>
              <a:latin typeface="Arial" panose="020B0604020202020204" pitchFamily="34" charset="0"/>
            </a:endParaRPr>
          </a:p>
        </p:txBody>
      </p:sp>
      <p:pic>
        <p:nvPicPr>
          <p:cNvPr id="9" name="Picture 2">
            <a:extLst>
              <a:ext uri="{FF2B5EF4-FFF2-40B4-BE49-F238E27FC236}">
                <a16:creationId xmlns:a16="http://schemas.microsoft.com/office/drawing/2014/main" id="{EBC330C4-6ECC-8B07-DF97-F3CBD4A5F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515" r="17515"/>
          <a:stretch/>
        </p:blipFill>
        <p:spPr bwMode="auto">
          <a:xfrm rot="16200000">
            <a:off x="7594790" y="7182478"/>
            <a:ext cx="4568540" cy="46919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E914F95C-69C5-1AD7-C11C-10D4C3FE4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317" r="19317"/>
          <a:stretch/>
        </p:blipFill>
        <p:spPr bwMode="auto">
          <a:xfrm rot="5621376">
            <a:off x="14398098" y="1999142"/>
            <a:ext cx="4568540" cy="469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249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anim calcmode="lin" valueType="num">
                                      <p:cBhvr additive="base">
                                        <p:cTn id="1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8D0EDD58-20F7-ED3F-7722-9DCFC797ACAB}"/>
              </a:ext>
            </a:extLst>
          </p:cNvPr>
          <p:cNvCxnSpPr>
            <a:cxnSpLocks/>
          </p:cNvCxnSpPr>
          <p:nvPr/>
        </p:nvCxnSpPr>
        <p:spPr>
          <a:xfrm>
            <a:off x="444817" y="970280"/>
            <a:ext cx="116376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Hình chữ nhật 3">
            <a:extLst>
              <a:ext uri="{FF2B5EF4-FFF2-40B4-BE49-F238E27FC236}">
                <a16:creationId xmlns:a16="http://schemas.microsoft.com/office/drawing/2014/main" id="{16160DA6-6C0A-A9EB-8B34-F3940FB18E13}"/>
              </a:ext>
            </a:extLst>
          </p:cNvPr>
          <p:cNvSpPr/>
          <p:nvPr/>
        </p:nvSpPr>
        <p:spPr>
          <a:xfrm>
            <a:off x="444817" y="1828799"/>
            <a:ext cx="7197501" cy="47490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pic>
        <p:nvPicPr>
          <p:cNvPr id="8194" name="Picture 2">
            <a:extLst>
              <a:ext uri="{FF2B5EF4-FFF2-40B4-BE49-F238E27FC236}">
                <a16:creationId xmlns:a16="http://schemas.microsoft.com/office/drawing/2014/main" id="{455EF999-9FD0-84C1-703D-8FFE26CB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317" r="19317"/>
          <a:stretch/>
        </p:blipFill>
        <p:spPr bwMode="auto">
          <a:xfrm>
            <a:off x="7623460" y="2190506"/>
            <a:ext cx="4568540" cy="4691990"/>
          </a:xfrm>
          <a:prstGeom prst="rect">
            <a:avLst/>
          </a:prstGeom>
          <a:noFill/>
          <a:extLst>
            <a:ext uri="{909E8E84-426E-40DD-AFC4-6F175D3DCCD1}">
              <a14:hiddenFill xmlns:a14="http://schemas.microsoft.com/office/drawing/2010/main">
                <a:solidFill>
                  <a:srgbClr val="FFFFFF"/>
                </a:solidFill>
              </a14:hiddenFill>
            </a:ext>
          </a:extLst>
        </p:spPr>
      </p:pic>
      <p:sp>
        <p:nvSpPr>
          <p:cNvPr id="5" name="Hình chữ nhật 4">
            <a:extLst>
              <a:ext uri="{FF2B5EF4-FFF2-40B4-BE49-F238E27FC236}">
                <a16:creationId xmlns:a16="http://schemas.microsoft.com/office/drawing/2014/main" id="{20951BC6-82A6-B7DC-6BE9-41883E149949}"/>
              </a:ext>
            </a:extLst>
          </p:cNvPr>
          <p:cNvSpPr/>
          <p:nvPr/>
        </p:nvSpPr>
        <p:spPr>
          <a:xfrm>
            <a:off x="10817542" y="1001739"/>
            <a:ext cx="1264921" cy="1574800"/>
          </a:xfrm>
          <a:prstGeom prst="rect">
            <a:avLst/>
          </a:prstGeom>
          <a:solidFill>
            <a:srgbClr val="4E6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 name="Hộp Văn bản 5">
            <a:extLst>
              <a:ext uri="{FF2B5EF4-FFF2-40B4-BE49-F238E27FC236}">
                <a16:creationId xmlns:a16="http://schemas.microsoft.com/office/drawing/2014/main" id="{3D793DEA-9D87-844C-0614-2C58E43FE0EA}"/>
              </a:ext>
            </a:extLst>
          </p:cNvPr>
          <p:cNvSpPr txBox="1"/>
          <p:nvPr/>
        </p:nvSpPr>
        <p:spPr>
          <a:xfrm>
            <a:off x="8614139" y="1421065"/>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rPr>
              <a:t>1</a:t>
            </a:r>
            <a:endParaRPr kumimoji="0" lang="vi-VN"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endParaRPr>
          </a:p>
        </p:txBody>
      </p:sp>
      <p:sp>
        <p:nvSpPr>
          <p:cNvPr id="7" name="Hộp Văn bản 6">
            <a:extLst>
              <a:ext uri="{FF2B5EF4-FFF2-40B4-BE49-F238E27FC236}">
                <a16:creationId xmlns:a16="http://schemas.microsoft.com/office/drawing/2014/main" id="{C801C3A9-13F3-C929-4BE6-354F0F2C4693}"/>
              </a:ext>
            </a:extLst>
          </p:cNvPr>
          <p:cNvSpPr txBox="1"/>
          <p:nvPr/>
        </p:nvSpPr>
        <p:spPr>
          <a:xfrm>
            <a:off x="9879060" y="1385553"/>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rPr>
              <a:t>2</a:t>
            </a:r>
            <a:endParaRPr kumimoji="0" lang="vi-VN"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endParaRPr>
          </a:p>
        </p:txBody>
      </p:sp>
      <p:sp>
        <p:nvSpPr>
          <p:cNvPr id="8" name="Hộp Văn bản 7">
            <a:extLst>
              <a:ext uri="{FF2B5EF4-FFF2-40B4-BE49-F238E27FC236}">
                <a16:creationId xmlns:a16="http://schemas.microsoft.com/office/drawing/2014/main" id="{AC92F8F2-3DAC-E82A-ABC0-9E23123774C3}"/>
              </a:ext>
            </a:extLst>
          </p:cNvPr>
          <p:cNvSpPr txBox="1"/>
          <p:nvPr/>
        </p:nvSpPr>
        <p:spPr>
          <a:xfrm>
            <a:off x="11158264" y="1426146"/>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chemeClr val="bg1"/>
                </a:solidFill>
                <a:effectLst/>
                <a:uLnTx/>
                <a:uFillTx/>
                <a:latin typeface="#9Slide04 SVNSantis" panose="02000000000000000000" pitchFamily="2" charset="0"/>
                <a:ea typeface="+mn-ea"/>
                <a:cs typeface="+mn-cs"/>
              </a:rPr>
              <a:t>3</a:t>
            </a:r>
            <a:endParaRPr kumimoji="0" lang="vi-VN" sz="4400" b="0" i="0" u="none" strike="noStrike" kern="1200" cap="none" spc="0" normalizeH="0" baseline="0" noProof="0">
              <a:ln>
                <a:noFill/>
              </a:ln>
              <a:solidFill>
                <a:schemeClr val="bg1"/>
              </a:solidFill>
              <a:effectLst/>
              <a:uLnTx/>
              <a:uFillTx/>
              <a:latin typeface="#9Slide04 SVNSantis" panose="02000000000000000000" pitchFamily="2" charset="0"/>
              <a:ea typeface="+mn-ea"/>
              <a:cs typeface="+mn-cs"/>
            </a:endParaRPr>
          </a:p>
        </p:txBody>
      </p:sp>
      <p:sp>
        <p:nvSpPr>
          <p:cNvPr id="11" name="Hộp Văn bản 10">
            <a:extLst>
              <a:ext uri="{FF2B5EF4-FFF2-40B4-BE49-F238E27FC236}">
                <a16:creationId xmlns:a16="http://schemas.microsoft.com/office/drawing/2014/main" id="{4246B619-11CF-AD55-75AC-6AC1B955A6D2}"/>
              </a:ext>
            </a:extLst>
          </p:cNvPr>
          <p:cNvSpPr txBox="1"/>
          <p:nvPr/>
        </p:nvSpPr>
        <p:spPr>
          <a:xfrm>
            <a:off x="587721" y="2397306"/>
            <a:ext cx="689283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000" b="1" dirty="0">
                <a:solidFill>
                  <a:schemeClr val="bg1"/>
                </a:solidFill>
                <a:latin typeface="#9Slide03 Encode Sans Semi Expa" panose="00000505000000000000" pitchFamily="2" charset="0"/>
              </a:rPr>
              <a:t>N</a:t>
            </a:r>
            <a:r>
              <a:rPr lang="vi-VN" sz="2000" b="1" i="0" u="none" strike="noStrike" dirty="0">
                <a:solidFill>
                  <a:schemeClr val="bg1"/>
                </a:solidFill>
                <a:effectLst/>
                <a:latin typeface="#9Slide03 Encode Sans Semi Expa" panose="00000505000000000000" pitchFamily="2" charset="0"/>
              </a:rPr>
              <a:t>ghiên cứu tác động của việc tăng cường an toàn giao thông đường bộ trong một quận huyện cụ thể.</a:t>
            </a:r>
            <a:endParaRPr kumimoji="0" lang="en-US" sz="2400" b="1" i="0" u="none" strike="noStrike" kern="1200" cap="none" spc="0" normalizeH="0" baseline="0" noProof="0" dirty="0">
              <a:ln>
                <a:noFill/>
              </a:ln>
              <a:solidFill>
                <a:schemeClr val="bg1"/>
              </a:solidFill>
              <a:effectLst/>
              <a:uLnTx/>
              <a:uFillTx/>
              <a:latin typeface="#9Slide03 Encode Sans Semi Expa" panose="00000505000000000000" pitchFamily="2" charset="0"/>
              <a:ea typeface="Yu Gothic" panose="020B0400000000000000" pitchFamily="34" charset="-128"/>
              <a:cs typeface="Roboto" panose="020B0604020202020204" pitchFamily="2" charset="0"/>
            </a:endParaRPr>
          </a:p>
        </p:txBody>
      </p:sp>
      <p:sp>
        <p:nvSpPr>
          <p:cNvPr id="12" name="Hộp Văn bản 11">
            <a:extLst>
              <a:ext uri="{FF2B5EF4-FFF2-40B4-BE49-F238E27FC236}">
                <a16:creationId xmlns:a16="http://schemas.microsoft.com/office/drawing/2014/main" id="{145D0E10-3067-E35A-DE15-9DBD83EEE22E}"/>
              </a:ext>
            </a:extLst>
          </p:cNvPr>
          <p:cNvSpPr txBox="1"/>
          <p:nvPr/>
        </p:nvSpPr>
        <p:spPr>
          <a:xfrm>
            <a:off x="587721" y="1858064"/>
            <a:ext cx="47712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rPr>
              <a:t>TRONG QUẦN THỂ XÃ HỘI</a:t>
            </a:r>
            <a:endParaRPr kumimoji="0" lang="vi-VN"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cxnSp>
        <p:nvCxnSpPr>
          <p:cNvPr id="13" name="Đường nối Thẳng 12">
            <a:extLst>
              <a:ext uri="{FF2B5EF4-FFF2-40B4-BE49-F238E27FC236}">
                <a16:creationId xmlns:a16="http://schemas.microsoft.com/office/drawing/2014/main" id="{B5B2BEEB-1933-6748-F26C-9AB40ACDB982}"/>
              </a:ext>
            </a:extLst>
          </p:cNvPr>
          <p:cNvCxnSpPr>
            <a:cxnSpLocks/>
          </p:cNvCxnSpPr>
          <p:nvPr/>
        </p:nvCxnSpPr>
        <p:spPr>
          <a:xfrm>
            <a:off x="799941" y="3551692"/>
            <a:ext cx="0" cy="286936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4" name="Hình Bầu dục 13">
            <a:extLst>
              <a:ext uri="{FF2B5EF4-FFF2-40B4-BE49-F238E27FC236}">
                <a16:creationId xmlns:a16="http://schemas.microsoft.com/office/drawing/2014/main" id="{E70D2519-541E-1875-6115-C064C7A06FAD}"/>
              </a:ext>
            </a:extLst>
          </p:cNvPr>
          <p:cNvSpPr/>
          <p:nvPr/>
        </p:nvSpPr>
        <p:spPr>
          <a:xfrm>
            <a:off x="756436" y="3367654"/>
            <a:ext cx="122692" cy="1226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 name="Hộp Văn bản 1">
            <a:extLst>
              <a:ext uri="{FF2B5EF4-FFF2-40B4-BE49-F238E27FC236}">
                <a16:creationId xmlns:a16="http://schemas.microsoft.com/office/drawing/2014/main" id="{49CD6BD0-91AF-1217-40A1-2C6DF4823CD5}"/>
              </a:ext>
            </a:extLst>
          </p:cNvPr>
          <p:cNvSpPr txBox="1"/>
          <p:nvPr/>
        </p:nvSpPr>
        <p:spPr>
          <a:xfrm>
            <a:off x="444817" y="280185"/>
            <a:ext cx="477122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NƠI THỰC NGHIỆM</a:t>
            </a:r>
            <a:endParaRPr kumimoji="0" lang="vi-VN"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16" name="Hộp Văn bản 15">
            <a:extLst>
              <a:ext uri="{FF2B5EF4-FFF2-40B4-BE49-F238E27FC236}">
                <a16:creationId xmlns:a16="http://schemas.microsoft.com/office/drawing/2014/main" id="{5C2800F7-C4F1-0C1D-C844-D64D09146B0E}"/>
              </a:ext>
            </a:extLst>
          </p:cNvPr>
          <p:cNvSpPr txBox="1"/>
          <p:nvPr/>
        </p:nvSpPr>
        <p:spPr>
          <a:xfrm>
            <a:off x="879129" y="3302397"/>
            <a:ext cx="6601427" cy="2862322"/>
          </a:xfrm>
          <a:prstGeom prst="rect">
            <a:avLst/>
          </a:prstGeom>
          <a:noFill/>
        </p:spPr>
        <p:txBody>
          <a:bodyPr wrap="square">
            <a:spAutoFit/>
          </a:bodyPr>
          <a:lstStyle/>
          <a:p>
            <a:pPr lvl="0"/>
            <a:r>
              <a:rPr lang="vi-VN" b="1" dirty="0">
                <a:solidFill>
                  <a:srgbClr val="ED7D31">
                    <a:lumMod val="60000"/>
                    <a:lumOff val="40000"/>
                  </a:srgbClr>
                </a:solidFill>
                <a:latin typeface="#9Slide03 Encode Sans Semi Expa" panose="00000505000000000000" pitchFamily="2" charset="0"/>
              </a:rPr>
              <a:t>Lựa chọn quần thể: </a:t>
            </a:r>
            <a:r>
              <a:rPr lang="vi-VN" dirty="0">
                <a:solidFill>
                  <a:schemeClr val="bg1"/>
                </a:solidFill>
                <a:latin typeface="#9Slide03 Encode Sans Semi Expa" panose="00000505000000000000" pitchFamily="2" charset="0"/>
              </a:rPr>
              <a:t>Nhóm nghiên cứu lựa chọn một quận huyện có mức độ tai nạn giao thông cao hoặc các vụ tai nạn nghiêm trọng trong quá khứ.</a:t>
            </a:r>
          </a:p>
          <a:p>
            <a:pPr lvl="0"/>
            <a:endParaRPr lang="vi-VN" b="1" dirty="0">
              <a:solidFill>
                <a:srgbClr val="ED7D31">
                  <a:lumMod val="60000"/>
                  <a:lumOff val="40000"/>
                </a:srgbClr>
              </a:solidFill>
              <a:latin typeface="#9Slide03 Encode Sans Semi Expa" panose="00000505000000000000" pitchFamily="2" charset="0"/>
            </a:endParaRPr>
          </a:p>
          <a:p>
            <a:pPr lvl="0"/>
            <a:r>
              <a:rPr lang="vi-VN" b="1" dirty="0">
                <a:solidFill>
                  <a:srgbClr val="ED7D31">
                    <a:lumMod val="60000"/>
                    <a:lumOff val="40000"/>
                  </a:srgbClr>
                </a:solidFill>
                <a:latin typeface="#9Slide03 Encode Sans Semi Expa" panose="00000505000000000000" pitchFamily="2" charset="0"/>
              </a:rPr>
              <a:t>Thiết kế biện pháp: </a:t>
            </a:r>
            <a:r>
              <a:rPr lang="vi-VN" dirty="0">
                <a:solidFill>
                  <a:schemeClr val="bg1"/>
                </a:solidFill>
                <a:latin typeface="#9Slide03 Encode Sans Semi Expa" panose="00000505000000000000" pitchFamily="2" charset="0"/>
              </a:rPr>
              <a:t>Nhóm nghiên cứu tiến hành thiết kế các biện pháp an toàn giao thông để thực hiện trong quận huyện đã chọn. </a:t>
            </a:r>
          </a:p>
          <a:p>
            <a:pPr lvl="0"/>
            <a:endParaRPr lang="vi-VN" b="1" dirty="0">
              <a:solidFill>
                <a:srgbClr val="ED7D31">
                  <a:lumMod val="60000"/>
                  <a:lumOff val="40000"/>
                </a:srgbClr>
              </a:solidFill>
              <a:latin typeface="#9Slide03 Encode Sans Semi Expa" panose="00000505000000000000" pitchFamily="2" charset="0"/>
            </a:endParaRPr>
          </a:p>
          <a:p>
            <a:pPr lvl="0"/>
            <a:r>
              <a:rPr lang="vi-VN" b="1" dirty="0">
                <a:solidFill>
                  <a:srgbClr val="ED7D31">
                    <a:lumMod val="60000"/>
                    <a:lumOff val="40000"/>
                  </a:srgbClr>
                </a:solidFill>
                <a:latin typeface="#9Slide03 Encode Sans Semi Expa" panose="00000505000000000000" pitchFamily="2" charset="0"/>
              </a:rPr>
              <a:t>Thực hiện biện pháp: </a:t>
            </a:r>
            <a:r>
              <a:rPr lang="vi-VN" dirty="0">
                <a:solidFill>
                  <a:schemeClr val="bg1"/>
                </a:solidFill>
                <a:latin typeface="#9Slide03 Encode Sans Semi Expa" panose="00000505000000000000" pitchFamily="2" charset="0"/>
              </a:rPr>
              <a:t>Nhóm nghiên cứu triển khai các biện pháp an toàn giao thông trong quận huyện đã chọn. </a:t>
            </a:r>
            <a:endParaRPr kumimoji="0" lang="vi-VN" sz="1800" i="0" u="none" strike="noStrike" kern="1200" cap="none" spc="0" normalizeH="0" baseline="0" noProof="0" dirty="0">
              <a:ln>
                <a:noFill/>
              </a:ln>
              <a:solidFill>
                <a:schemeClr val="bg1"/>
              </a:solidFill>
              <a:effectLst/>
              <a:uLnTx/>
              <a:uFillTx/>
              <a:latin typeface="Arial" panose="020B0604020202020204" pitchFamily="34" charset="0"/>
            </a:endParaRPr>
          </a:p>
        </p:txBody>
      </p:sp>
      <p:pic>
        <p:nvPicPr>
          <p:cNvPr id="10" name="Picture 2">
            <a:extLst>
              <a:ext uri="{FF2B5EF4-FFF2-40B4-BE49-F238E27FC236}">
                <a16:creationId xmlns:a16="http://schemas.microsoft.com/office/drawing/2014/main" id="{4DD3F5D3-8F3A-C23B-DCAE-246ADDE2A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503" r="13503"/>
          <a:stretch/>
        </p:blipFill>
        <p:spPr bwMode="auto">
          <a:xfrm rot="16200000">
            <a:off x="7347700" y="7736312"/>
            <a:ext cx="4568540" cy="469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113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6">
                                            <p:txEl>
                                              <p:pRg st="2" end="2"/>
                                            </p:txEl>
                                          </p:spTgt>
                                        </p:tgtEl>
                                        <p:attrNameLst>
                                          <p:attrName>style.visibility</p:attrName>
                                        </p:attrNameLst>
                                      </p:cBhvr>
                                      <p:to>
                                        <p:strVal val="visible"/>
                                      </p:to>
                                    </p:set>
                                    <p:anim calcmode="lin" valueType="num">
                                      <p:cBhvr additive="base">
                                        <p:cTn id="1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6">
                                            <p:txEl>
                                              <p:pRg st="4" end="4"/>
                                            </p:txEl>
                                          </p:spTgt>
                                        </p:tgtEl>
                                        <p:attrNameLst>
                                          <p:attrName>style.visibility</p:attrName>
                                        </p:attrNameLst>
                                      </p:cBhvr>
                                      <p:to>
                                        <p:strVal val="visible"/>
                                      </p:to>
                                    </p:set>
                                    <p:anim calcmode="lin" valueType="num">
                                      <p:cBhvr additive="base">
                                        <p:cTn id="15"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cxnSp>
        <p:nvCxnSpPr>
          <p:cNvPr id="3" name="Đường nối Thẳng 2">
            <a:extLst>
              <a:ext uri="{FF2B5EF4-FFF2-40B4-BE49-F238E27FC236}">
                <a16:creationId xmlns:a16="http://schemas.microsoft.com/office/drawing/2014/main" id="{8D0EDD58-20F7-ED3F-7722-9DCFC797ACAB}"/>
              </a:ext>
            </a:extLst>
          </p:cNvPr>
          <p:cNvCxnSpPr>
            <a:cxnSpLocks/>
          </p:cNvCxnSpPr>
          <p:nvPr/>
        </p:nvCxnSpPr>
        <p:spPr>
          <a:xfrm>
            <a:off x="444817" y="970280"/>
            <a:ext cx="116376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A814E7E8-4110-DA79-E28E-91A85ADB1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317" r="19317"/>
          <a:stretch/>
        </p:blipFill>
        <p:spPr bwMode="auto">
          <a:xfrm>
            <a:off x="7623460" y="2190506"/>
            <a:ext cx="4568540" cy="4691990"/>
          </a:xfrm>
          <a:prstGeom prst="rect">
            <a:avLst/>
          </a:prstGeom>
          <a:noFill/>
          <a:extLst>
            <a:ext uri="{909E8E84-426E-40DD-AFC4-6F175D3DCCD1}">
              <a14:hiddenFill xmlns:a14="http://schemas.microsoft.com/office/drawing/2010/main">
                <a:solidFill>
                  <a:srgbClr val="FFFFFF"/>
                </a:solidFill>
              </a14:hiddenFill>
            </a:ext>
          </a:extLst>
        </p:spPr>
      </p:pic>
      <p:sp>
        <p:nvSpPr>
          <p:cNvPr id="4" name="Hình chữ nhật 3">
            <a:extLst>
              <a:ext uri="{FF2B5EF4-FFF2-40B4-BE49-F238E27FC236}">
                <a16:creationId xmlns:a16="http://schemas.microsoft.com/office/drawing/2014/main" id="{16160DA6-6C0A-A9EB-8B34-F3940FB18E13}"/>
              </a:ext>
            </a:extLst>
          </p:cNvPr>
          <p:cNvSpPr/>
          <p:nvPr/>
        </p:nvSpPr>
        <p:spPr>
          <a:xfrm>
            <a:off x="444817" y="1828799"/>
            <a:ext cx="7197501" cy="47490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5" name="Hình chữ nhật 4">
            <a:extLst>
              <a:ext uri="{FF2B5EF4-FFF2-40B4-BE49-F238E27FC236}">
                <a16:creationId xmlns:a16="http://schemas.microsoft.com/office/drawing/2014/main" id="{20951BC6-82A6-B7DC-6BE9-41883E149949}"/>
              </a:ext>
            </a:extLst>
          </p:cNvPr>
          <p:cNvSpPr/>
          <p:nvPr/>
        </p:nvSpPr>
        <p:spPr>
          <a:xfrm>
            <a:off x="10822030" y="970280"/>
            <a:ext cx="1264921" cy="1574800"/>
          </a:xfrm>
          <a:prstGeom prst="rect">
            <a:avLst/>
          </a:prstGeom>
          <a:solidFill>
            <a:srgbClr val="4E6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 name="Hộp Văn bản 5">
            <a:extLst>
              <a:ext uri="{FF2B5EF4-FFF2-40B4-BE49-F238E27FC236}">
                <a16:creationId xmlns:a16="http://schemas.microsoft.com/office/drawing/2014/main" id="{3D793DEA-9D87-844C-0614-2C58E43FE0EA}"/>
              </a:ext>
            </a:extLst>
          </p:cNvPr>
          <p:cNvSpPr txBox="1"/>
          <p:nvPr/>
        </p:nvSpPr>
        <p:spPr>
          <a:xfrm>
            <a:off x="8614139" y="1421065"/>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rPr>
              <a:t>1</a:t>
            </a:r>
            <a:endParaRPr kumimoji="0" lang="vi-VN"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endParaRPr>
          </a:p>
        </p:txBody>
      </p:sp>
      <p:sp>
        <p:nvSpPr>
          <p:cNvPr id="7" name="Hộp Văn bản 6">
            <a:extLst>
              <a:ext uri="{FF2B5EF4-FFF2-40B4-BE49-F238E27FC236}">
                <a16:creationId xmlns:a16="http://schemas.microsoft.com/office/drawing/2014/main" id="{C801C3A9-13F3-C929-4BE6-354F0F2C4693}"/>
              </a:ext>
            </a:extLst>
          </p:cNvPr>
          <p:cNvSpPr txBox="1"/>
          <p:nvPr/>
        </p:nvSpPr>
        <p:spPr>
          <a:xfrm>
            <a:off x="9879060" y="1385553"/>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rPr>
              <a:t>2</a:t>
            </a:r>
            <a:endParaRPr kumimoji="0" lang="vi-VN" sz="4400" b="0" i="0" u="none" strike="noStrike" kern="1200" cap="none" spc="0" normalizeH="0" baseline="0" noProof="0" dirty="0">
              <a:ln>
                <a:noFill/>
              </a:ln>
              <a:solidFill>
                <a:prstClr val="white"/>
              </a:solidFill>
              <a:effectLst/>
              <a:uLnTx/>
              <a:uFillTx/>
              <a:latin typeface="#9Slide04 SVNSantis" panose="02000000000000000000" pitchFamily="2" charset="0"/>
              <a:ea typeface="+mn-ea"/>
              <a:cs typeface="+mn-cs"/>
            </a:endParaRPr>
          </a:p>
        </p:txBody>
      </p:sp>
      <p:sp>
        <p:nvSpPr>
          <p:cNvPr id="8" name="Hộp Văn bản 7">
            <a:extLst>
              <a:ext uri="{FF2B5EF4-FFF2-40B4-BE49-F238E27FC236}">
                <a16:creationId xmlns:a16="http://schemas.microsoft.com/office/drawing/2014/main" id="{AC92F8F2-3DAC-E82A-ABC0-9E23123774C3}"/>
              </a:ext>
            </a:extLst>
          </p:cNvPr>
          <p:cNvSpPr txBox="1"/>
          <p:nvPr/>
        </p:nvSpPr>
        <p:spPr>
          <a:xfrm>
            <a:off x="11158264" y="1426146"/>
            <a:ext cx="4562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9Slide04 SVNSantis" panose="02000000000000000000" pitchFamily="2" charset="0"/>
                <a:ea typeface="+mn-ea"/>
                <a:cs typeface="+mn-cs"/>
              </a:rPr>
              <a:t>3</a:t>
            </a:r>
            <a:endParaRPr kumimoji="0" lang="vi-VN" sz="4400" b="0" i="0" u="none" strike="noStrike" kern="1200" cap="none" spc="0" normalizeH="0" baseline="0" noProof="0" dirty="0">
              <a:ln>
                <a:noFill/>
              </a:ln>
              <a:solidFill>
                <a:schemeClr val="bg1"/>
              </a:solidFill>
              <a:effectLst/>
              <a:uLnTx/>
              <a:uFillTx/>
              <a:latin typeface="#9Slide04 SVNSantis" panose="02000000000000000000" pitchFamily="2" charset="0"/>
              <a:ea typeface="+mn-ea"/>
              <a:cs typeface="+mn-cs"/>
            </a:endParaRPr>
          </a:p>
        </p:txBody>
      </p:sp>
      <p:cxnSp>
        <p:nvCxnSpPr>
          <p:cNvPr id="13" name="Đường nối Thẳng 12">
            <a:extLst>
              <a:ext uri="{FF2B5EF4-FFF2-40B4-BE49-F238E27FC236}">
                <a16:creationId xmlns:a16="http://schemas.microsoft.com/office/drawing/2014/main" id="{B5B2BEEB-1933-6748-F26C-9AB40ACDB982}"/>
              </a:ext>
            </a:extLst>
          </p:cNvPr>
          <p:cNvCxnSpPr>
            <a:cxnSpLocks/>
          </p:cNvCxnSpPr>
          <p:nvPr/>
        </p:nvCxnSpPr>
        <p:spPr>
          <a:xfrm>
            <a:off x="799941" y="3551692"/>
            <a:ext cx="0" cy="286936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4" name="Hình Bầu dục 13">
            <a:extLst>
              <a:ext uri="{FF2B5EF4-FFF2-40B4-BE49-F238E27FC236}">
                <a16:creationId xmlns:a16="http://schemas.microsoft.com/office/drawing/2014/main" id="{E70D2519-541E-1875-6115-C064C7A06FAD}"/>
              </a:ext>
            </a:extLst>
          </p:cNvPr>
          <p:cNvSpPr/>
          <p:nvPr/>
        </p:nvSpPr>
        <p:spPr>
          <a:xfrm>
            <a:off x="756436" y="3367654"/>
            <a:ext cx="122692" cy="1226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 name="Hộp Văn bản 1">
            <a:extLst>
              <a:ext uri="{FF2B5EF4-FFF2-40B4-BE49-F238E27FC236}">
                <a16:creationId xmlns:a16="http://schemas.microsoft.com/office/drawing/2014/main" id="{49CD6BD0-91AF-1217-40A1-2C6DF4823CD5}"/>
              </a:ext>
            </a:extLst>
          </p:cNvPr>
          <p:cNvSpPr txBox="1"/>
          <p:nvPr/>
        </p:nvSpPr>
        <p:spPr>
          <a:xfrm>
            <a:off x="444817" y="280185"/>
            <a:ext cx="477122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rPr>
              <a:t>NƠI THỰC NGHIỆM</a:t>
            </a:r>
            <a:endParaRPr kumimoji="0" lang="vi-VN" sz="3600" b="1" i="0" u="none" strike="noStrike" kern="1200" cap="none" spc="0" normalizeH="0" baseline="0" noProof="0" dirty="0">
              <a:ln>
                <a:noFill/>
              </a:ln>
              <a:solidFill>
                <a:srgbClr val="70AD47">
                  <a:lumMod val="20000"/>
                  <a:lumOff val="8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
        <p:nvSpPr>
          <p:cNvPr id="16" name="Hộp Văn bản 15">
            <a:extLst>
              <a:ext uri="{FF2B5EF4-FFF2-40B4-BE49-F238E27FC236}">
                <a16:creationId xmlns:a16="http://schemas.microsoft.com/office/drawing/2014/main" id="{5C2800F7-C4F1-0C1D-C844-D64D09146B0E}"/>
              </a:ext>
            </a:extLst>
          </p:cNvPr>
          <p:cNvSpPr txBox="1"/>
          <p:nvPr/>
        </p:nvSpPr>
        <p:spPr>
          <a:xfrm>
            <a:off x="879129" y="3302397"/>
            <a:ext cx="6601427" cy="2308324"/>
          </a:xfrm>
          <a:prstGeom prst="rect">
            <a:avLst/>
          </a:prstGeom>
          <a:noFill/>
        </p:spPr>
        <p:txBody>
          <a:bodyPr wrap="square">
            <a:spAutoFit/>
          </a:bodyPr>
          <a:lstStyle/>
          <a:p>
            <a:pPr lvl="0"/>
            <a:r>
              <a:rPr lang="vi-VN" b="1" dirty="0">
                <a:solidFill>
                  <a:srgbClr val="ED7D31">
                    <a:lumMod val="60000"/>
                    <a:lumOff val="40000"/>
                  </a:srgbClr>
                </a:solidFill>
              </a:rPr>
              <a:t>Thu thập dữ liệu: </a:t>
            </a:r>
            <a:r>
              <a:rPr lang="vi-VN" dirty="0">
                <a:solidFill>
                  <a:schemeClr val="bg1"/>
                </a:solidFill>
              </a:rPr>
              <a:t>Trong suốt một khoảng thời gian cụ thể, nhóm nghiên cứu thu thập dữ liệu về các chỉ số tai nạn giao thông, số lượng vi phạm giao thông, sự nhận thức về an toàn giao thông của cộng đồng,</a:t>
            </a:r>
          </a:p>
          <a:p>
            <a:pPr lvl="0"/>
            <a:endParaRPr lang="vi-VN" dirty="0">
              <a:solidFill>
                <a:schemeClr val="bg1"/>
              </a:solidFill>
            </a:endParaRPr>
          </a:p>
          <a:p>
            <a:pPr lvl="0"/>
            <a:r>
              <a:rPr lang="vi-VN" b="1" dirty="0">
                <a:solidFill>
                  <a:srgbClr val="ED7D31">
                    <a:lumMod val="60000"/>
                    <a:lumOff val="40000"/>
                  </a:srgbClr>
                </a:solidFill>
              </a:rPr>
              <a:t>Phân tích và đánh giá: </a:t>
            </a:r>
            <a:r>
              <a:rPr lang="vi-VN" dirty="0">
                <a:solidFill>
                  <a:schemeClr val="bg1"/>
                </a:solidFill>
              </a:rPr>
              <a:t>Sau khi thu thập đủ dữ liệu, nhóm nghiên cứu phân tích và đánh giá kết quả để xác định hiệu quả của các biện pháp an toàn giao thông. </a:t>
            </a:r>
          </a:p>
        </p:txBody>
      </p:sp>
      <p:pic>
        <p:nvPicPr>
          <p:cNvPr id="9" name="Picture 2">
            <a:extLst>
              <a:ext uri="{FF2B5EF4-FFF2-40B4-BE49-F238E27FC236}">
                <a16:creationId xmlns:a16="http://schemas.microsoft.com/office/drawing/2014/main" id="{EBC330C4-6ECC-8B07-DF97-F3CBD4A5F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515" r="17515"/>
          <a:stretch/>
        </p:blipFill>
        <p:spPr bwMode="auto">
          <a:xfrm rot="16200000">
            <a:off x="7594790" y="7182478"/>
            <a:ext cx="4568540" cy="4691990"/>
          </a:xfrm>
          <a:prstGeom prst="rect">
            <a:avLst/>
          </a:prstGeom>
          <a:noFill/>
          <a:extLst>
            <a:ext uri="{909E8E84-426E-40DD-AFC4-6F175D3DCCD1}">
              <a14:hiddenFill xmlns:a14="http://schemas.microsoft.com/office/drawing/2010/main">
                <a:solidFill>
                  <a:srgbClr val="FFFFFF"/>
                </a:solidFill>
              </a14:hiddenFill>
            </a:ext>
          </a:extLst>
        </p:spPr>
      </p:pic>
      <p:sp>
        <p:nvSpPr>
          <p:cNvPr id="10" name="Hộp Văn bản 9">
            <a:extLst>
              <a:ext uri="{FF2B5EF4-FFF2-40B4-BE49-F238E27FC236}">
                <a16:creationId xmlns:a16="http://schemas.microsoft.com/office/drawing/2014/main" id="{AFEB36C5-0F7B-480B-9843-5A45691F9B8B}"/>
              </a:ext>
            </a:extLst>
          </p:cNvPr>
          <p:cNvSpPr txBox="1"/>
          <p:nvPr/>
        </p:nvSpPr>
        <p:spPr>
          <a:xfrm>
            <a:off x="587721" y="2397306"/>
            <a:ext cx="689283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000" b="1" dirty="0">
                <a:solidFill>
                  <a:schemeClr val="bg1"/>
                </a:solidFill>
                <a:latin typeface="#9Slide03 Encode Sans Semi Expa" panose="00000505000000000000" pitchFamily="2" charset="0"/>
              </a:rPr>
              <a:t>N</a:t>
            </a:r>
            <a:r>
              <a:rPr lang="vi-VN" sz="2000" b="1" i="0" u="none" strike="noStrike" dirty="0">
                <a:solidFill>
                  <a:schemeClr val="bg1"/>
                </a:solidFill>
                <a:effectLst/>
                <a:latin typeface="#9Slide03 Encode Sans Semi Expa" panose="00000505000000000000" pitchFamily="2" charset="0"/>
              </a:rPr>
              <a:t>ghiên cứu tác động của việc tăng cường an toàn giao thông đường bộ trong một quận huyện cụ thể.</a:t>
            </a:r>
            <a:endParaRPr kumimoji="0" lang="en-US" sz="2400" b="1" i="0" u="none" strike="noStrike" kern="1200" cap="none" spc="0" normalizeH="0" baseline="0" noProof="0" dirty="0">
              <a:ln>
                <a:noFill/>
              </a:ln>
              <a:solidFill>
                <a:schemeClr val="bg1"/>
              </a:solidFill>
              <a:effectLst/>
              <a:uLnTx/>
              <a:uFillTx/>
              <a:latin typeface="#9Slide03 Encode Sans Semi Expa" panose="00000505000000000000" pitchFamily="2" charset="0"/>
              <a:ea typeface="Yu Gothic" panose="020B0400000000000000" pitchFamily="34" charset="-128"/>
              <a:cs typeface="Roboto" panose="020B0604020202020204" pitchFamily="2" charset="0"/>
            </a:endParaRPr>
          </a:p>
        </p:txBody>
      </p:sp>
      <p:sp>
        <p:nvSpPr>
          <p:cNvPr id="15" name="Hộp Văn bản 14">
            <a:extLst>
              <a:ext uri="{FF2B5EF4-FFF2-40B4-BE49-F238E27FC236}">
                <a16:creationId xmlns:a16="http://schemas.microsoft.com/office/drawing/2014/main" id="{D57028F9-02F4-D6DF-7FB6-8F279705A4BC}"/>
              </a:ext>
            </a:extLst>
          </p:cNvPr>
          <p:cNvSpPr txBox="1"/>
          <p:nvPr/>
        </p:nvSpPr>
        <p:spPr>
          <a:xfrm>
            <a:off x="587721" y="1858064"/>
            <a:ext cx="47712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rPr>
              <a:t>TRONG QUẦN THỂ XÃ HỘI</a:t>
            </a:r>
            <a:endParaRPr kumimoji="0" lang="vi-VN" sz="2400" b="1" i="0" u="none" strike="noStrike" kern="1200" cap="none" spc="0" normalizeH="0" baseline="0" noProof="0" dirty="0">
              <a:ln>
                <a:noFill/>
              </a:ln>
              <a:solidFill>
                <a:srgbClr val="ED7D31">
                  <a:lumMod val="60000"/>
                  <a:lumOff val="40000"/>
                </a:srgbClr>
              </a:solidFill>
              <a:effectLst/>
              <a:uLnTx/>
              <a:uFillTx/>
              <a:latin typeface="#9Slide03 Encode Sans Semi Expa" panose="00000505000000000000" pitchFamily="2" charset="0"/>
              <a:ea typeface="+mn-ea"/>
              <a:cs typeface="#9Slide03 Arima Madurai ExtraBo" panose="00000900000000000000" pitchFamily="2" charset="0"/>
            </a:endParaRPr>
          </a:p>
        </p:txBody>
      </p:sp>
    </p:spTree>
    <p:extLst>
      <p:ext uri="{BB962C8B-B14F-4D97-AF65-F5344CB8AC3E}">
        <p14:creationId xmlns:p14="http://schemas.microsoft.com/office/powerpoint/2010/main" val="2378198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anim calcmode="lin" valueType="num">
                                      <p:cBhvr additive="base">
                                        <p:cTn id="11"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TotalTime>
  <Words>2241</Words>
  <Application>Microsoft Office PowerPoint</Application>
  <PresentationFormat>Màn hình rộng</PresentationFormat>
  <Paragraphs>199</Paragraphs>
  <Slides>20</Slides>
  <Notes>0</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20</vt:i4>
      </vt:variant>
    </vt:vector>
  </HeadingPairs>
  <TitlesOfParts>
    <vt:vector size="31" baseType="lpstr">
      <vt:lpstr>#9Slide03 Arima Madurai Black</vt:lpstr>
      <vt:lpstr>#9Slide03 Encode Sans Semi Cond</vt:lpstr>
      <vt:lpstr>#9Slide03 Encode Sans Semi Expa</vt:lpstr>
      <vt:lpstr>#9Slide03 Encode Sans Semi Expa#9Slide03 Encode Sans Semi Expa</vt:lpstr>
      <vt:lpstr>#9Slide03 Oswald Bold</vt:lpstr>
      <vt:lpstr>#9Slide04 SFU Trajan</vt:lpstr>
      <vt:lpstr>#9Slide04 SVNSantis</vt:lpstr>
      <vt:lpstr>Arial</vt:lpstr>
      <vt:lpstr>Calibri</vt:lpstr>
      <vt:lpstr>Times New Roman</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Đoàn Quang Huy</dc:creator>
  <cp:lastModifiedBy>Đoàn Quang Huy</cp:lastModifiedBy>
  <cp:revision>10</cp:revision>
  <dcterms:created xsi:type="dcterms:W3CDTF">2023-09-08T13:11:50Z</dcterms:created>
  <dcterms:modified xsi:type="dcterms:W3CDTF">2023-09-09T15:57:48Z</dcterms:modified>
</cp:coreProperties>
</file>